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9144000" cy="18288000"/>
  <p:notesSz cx="6858000" cy="9144000"/>
  <p:embeddedFontLst>
    <p:embeddedFont>
      <p:font typeface="B Nazanin" panose="00000400000000000000" pitchFamily="2" charset="-78"/>
      <p:regular r:id="rId3"/>
      <p:bold r:id="rId4"/>
    </p:embeddedFont>
    <p:embeddedFont>
      <p:font typeface="Calibri" panose="020F0502020204030204" pitchFamily="34" charset="0"/>
      <p:regular r:id="rId5"/>
      <p:bold r:id="rId6"/>
      <p:italic r:id="rId7"/>
      <p:boldItalic r:id="rId8"/>
    </p:embeddedFont>
    <p:embeddedFont>
      <p:font typeface="Arimo Bold" panose="020B0604020202020204" charset="0"/>
      <p:regular r:id="rId9"/>
    </p:embeddedFont>
    <p:embeddedFont>
      <p:font typeface="B Titr" panose="00000700000000000000" pitchFamily="2" charset="-78"/>
      <p:bold r:id="rId10"/>
    </p:embeddedFont>
  </p:embeddedFontLst>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28" d="100"/>
          <a:sy n="28" d="100"/>
        </p:scale>
        <p:origin x="2640" y="96"/>
      </p:cViewPr>
      <p:guideLst>
        <p:guide orient="horz" pos="384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787423"/>
            <a:ext cx="3886200" cy="261337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6908801"/>
            <a:ext cx="3200400" cy="3115733"/>
          </a:xfrm>
        </p:spPr>
        <p:txBody>
          <a:bodyPr/>
          <a:lstStyle>
            <a:lvl1pPr marL="0" indent="0" algn="ctr">
              <a:buNone/>
              <a:defRPr>
                <a:solidFill>
                  <a:schemeClr val="tx1">
                    <a:tint val="75000"/>
                  </a:schemeClr>
                </a:solidFill>
              </a:defRPr>
            </a:lvl1pPr>
            <a:lvl2pPr marL="228602" indent="0" algn="ctr">
              <a:buNone/>
              <a:defRPr>
                <a:solidFill>
                  <a:schemeClr val="tx1">
                    <a:tint val="75000"/>
                  </a:schemeClr>
                </a:solidFill>
              </a:defRPr>
            </a:lvl2pPr>
            <a:lvl3pPr marL="457202" indent="0" algn="ctr">
              <a:buNone/>
              <a:defRPr>
                <a:solidFill>
                  <a:schemeClr val="tx1">
                    <a:tint val="75000"/>
                  </a:schemeClr>
                </a:solidFill>
              </a:defRPr>
            </a:lvl3pPr>
            <a:lvl4pPr marL="685804" indent="0" algn="ctr">
              <a:buNone/>
              <a:defRPr>
                <a:solidFill>
                  <a:schemeClr val="tx1">
                    <a:tint val="75000"/>
                  </a:schemeClr>
                </a:solidFill>
              </a:defRPr>
            </a:lvl4pPr>
            <a:lvl5pPr marL="914405" indent="0" algn="ctr">
              <a:buNone/>
              <a:defRPr>
                <a:solidFill>
                  <a:schemeClr val="tx1">
                    <a:tint val="75000"/>
                  </a:schemeClr>
                </a:solidFill>
              </a:defRPr>
            </a:lvl5pPr>
            <a:lvl6pPr marL="1143006" indent="0" algn="ctr">
              <a:buNone/>
              <a:defRPr>
                <a:solidFill>
                  <a:schemeClr val="tx1">
                    <a:tint val="75000"/>
                  </a:schemeClr>
                </a:solidFill>
              </a:defRPr>
            </a:lvl6pPr>
            <a:lvl7pPr marL="1371607" indent="0" algn="ctr">
              <a:buNone/>
              <a:defRPr>
                <a:solidFill>
                  <a:schemeClr val="tx1">
                    <a:tint val="75000"/>
                  </a:schemeClr>
                </a:solidFill>
              </a:defRPr>
            </a:lvl7pPr>
            <a:lvl8pPr marL="1600208" indent="0" algn="ctr">
              <a:buNone/>
              <a:defRPr>
                <a:solidFill>
                  <a:schemeClr val="tx1">
                    <a:tint val="75000"/>
                  </a:schemeClr>
                </a:solidFill>
              </a:defRPr>
            </a:lvl8pPr>
            <a:lvl9pPr marL="18288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488246"/>
            <a:ext cx="1028700" cy="104027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88246"/>
            <a:ext cx="3009900" cy="104027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7834492"/>
            <a:ext cx="3886200" cy="2421467"/>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5167493"/>
            <a:ext cx="3886200" cy="2666999"/>
          </a:xfrm>
        </p:spPr>
        <p:txBody>
          <a:bodyPr anchor="b"/>
          <a:lstStyle>
            <a:lvl1pPr marL="0" indent="0">
              <a:buNone/>
              <a:defRPr sz="1000">
                <a:solidFill>
                  <a:schemeClr val="tx1">
                    <a:tint val="75000"/>
                  </a:schemeClr>
                </a:solidFill>
              </a:defRPr>
            </a:lvl1pPr>
            <a:lvl2pPr marL="228602" indent="0">
              <a:buNone/>
              <a:defRPr sz="900">
                <a:solidFill>
                  <a:schemeClr val="tx1">
                    <a:tint val="75000"/>
                  </a:schemeClr>
                </a:solidFill>
              </a:defRPr>
            </a:lvl2pPr>
            <a:lvl3pPr marL="457202" indent="0">
              <a:buNone/>
              <a:defRPr sz="800">
                <a:solidFill>
                  <a:schemeClr val="tx1">
                    <a:tint val="75000"/>
                  </a:schemeClr>
                </a:solidFill>
              </a:defRPr>
            </a:lvl3pPr>
            <a:lvl4pPr marL="685804" indent="0">
              <a:buNone/>
              <a:defRPr sz="700">
                <a:solidFill>
                  <a:schemeClr val="tx1">
                    <a:tint val="75000"/>
                  </a:schemeClr>
                </a:solidFill>
              </a:defRPr>
            </a:lvl4pPr>
            <a:lvl5pPr marL="914405" indent="0">
              <a:buNone/>
              <a:defRPr sz="700">
                <a:solidFill>
                  <a:schemeClr val="tx1">
                    <a:tint val="75000"/>
                  </a:schemeClr>
                </a:solidFill>
              </a:defRPr>
            </a:lvl5pPr>
            <a:lvl6pPr marL="1143006" indent="0">
              <a:buNone/>
              <a:defRPr sz="700">
                <a:solidFill>
                  <a:schemeClr val="tx1">
                    <a:tint val="75000"/>
                  </a:schemeClr>
                </a:solidFill>
              </a:defRPr>
            </a:lvl6pPr>
            <a:lvl7pPr marL="1371607" indent="0">
              <a:buNone/>
              <a:defRPr sz="700">
                <a:solidFill>
                  <a:schemeClr val="tx1">
                    <a:tint val="75000"/>
                  </a:schemeClr>
                </a:solidFill>
              </a:defRPr>
            </a:lvl7pPr>
            <a:lvl8pPr marL="1600208" indent="0">
              <a:buNone/>
              <a:defRPr sz="700">
                <a:solidFill>
                  <a:schemeClr val="tx1">
                    <a:tint val="75000"/>
                  </a:schemeClr>
                </a:solidFill>
              </a:defRPr>
            </a:lvl8pPr>
            <a:lvl9pPr marL="1828809"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844800"/>
            <a:ext cx="2019300" cy="804615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2844800"/>
            <a:ext cx="2019300" cy="804615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2729090"/>
            <a:ext cx="2020094" cy="1137354"/>
          </a:xfrm>
        </p:spPr>
        <p:txBody>
          <a:bodyPr anchor="b"/>
          <a:lstStyle>
            <a:lvl1pPr marL="0" indent="0">
              <a:buNone/>
              <a:defRPr sz="1200" b="1"/>
            </a:lvl1pPr>
            <a:lvl2pPr marL="228602" indent="0">
              <a:buNone/>
              <a:defRPr sz="1000" b="1"/>
            </a:lvl2pPr>
            <a:lvl3pPr marL="457202" indent="0">
              <a:buNone/>
              <a:defRPr sz="900" b="1"/>
            </a:lvl3pPr>
            <a:lvl4pPr marL="685804" indent="0">
              <a:buNone/>
              <a:defRPr sz="800" b="1"/>
            </a:lvl4pPr>
            <a:lvl5pPr marL="914405" indent="0">
              <a:buNone/>
              <a:defRPr sz="800" b="1"/>
            </a:lvl5pPr>
            <a:lvl6pPr marL="1143006" indent="0">
              <a:buNone/>
              <a:defRPr sz="800" b="1"/>
            </a:lvl6pPr>
            <a:lvl7pPr marL="1371607" indent="0">
              <a:buNone/>
              <a:defRPr sz="800" b="1"/>
            </a:lvl7pPr>
            <a:lvl8pPr marL="1600208" indent="0">
              <a:buNone/>
              <a:defRPr sz="800" b="1"/>
            </a:lvl8pPr>
            <a:lvl9pPr marL="1828809"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3866445"/>
            <a:ext cx="2020094" cy="7024511"/>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4" y="2729090"/>
            <a:ext cx="2020887" cy="1137354"/>
          </a:xfrm>
        </p:spPr>
        <p:txBody>
          <a:bodyPr anchor="b"/>
          <a:lstStyle>
            <a:lvl1pPr marL="0" indent="0">
              <a:buNone/>
              <a:defRPr sz="1200" b="1"/>
            </a:lvl1pPr>
            <a:lvl2pPr marL="228602" indent="0">
              <a:buNone/>
              <a:defRPr sz="1000" b="1"/>
            </a:lvl2pPr>
            <a:lvl3pPr marL="457202" indent="0">
              <a:buNone/>
              <a:defRPr sz="900" b="1"/>
            </a:lvl3pPr>
            <a:lvl4pPr marL="685804" indent="0">
              <a:buNone/>
              <a:defRPr sz="800" b="1"/>
            </a:lvl4pPr>
            <a:lvl5pPr marL="914405" indent="0">
              <a:buNone/>
              <a:defRPr sz="800" b="1"/>
            </a:lvl5pPr>
            <a:lvl6pPr marL="1143006" indent="0">
              <a:buNone/>
              <a:defRPr sz="800" b="1"/>
            </a:lvl6pPr>
            <a:lvl7pPr marL="1371607" indent="0">
              <a:buNone/>
              <a:defRPr sz="800" b="1"/>
            </a:lvl7pPr>
            <a:lvl8pPr marL="1600208" indent="0">
              <a:buNone/>
              <a:defRPr sz="800" b="1"/>
            </a:lvl8pPr>
            <a:lvl9pPr marL="1828809"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4" y="3866445"/>
            <a:ext cx="2020887" cy="7024511"/>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5422"/>
            <a:ext cx="1504157" cy="2065867"/>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6" y="485423"/>
            <a:ext cx="2555876" cy="10405534"/>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551292"/>
            <a:ext cx="1504157" cy="8339667"/>
          </a:xfrm>
        </p:spPr>
        <p:txBody>
          <a:bodyPr/>
          <a:lstStyle>
            <a:lvl1pPr marL="0" indent="0">
              <a:buNone/>
              <a:defRPr sz="700"/>
            </a:lvl1pPr>
            <a:lvl2pPr marL="228602" indent="0">
              <a:buNone/>
              <a:defRPr sz="600"/>
            </a:lvl2pPr>
            <a:lvl3pPr marL="457202" indent="0">
              <a:buNone/>
              <a:defRPr sz="500"/>
            </a:lvl3pPr>
            <a:lvl4pPr marL="685804" indent="0">
              <a:buNone/>
              <a:defRPr sz="450"/>
            </a:lvl4pPr>
            <a:lvl5pPr marL="914405" indent="0">
              <a:buNone/>
              <a:defRPr sz="450"/>
            </a:lvl5pPr>
            <a:lvl6pPr marL="1143006" indent="0">
              <a:buNone/>
              <a:defRPr sz="450"/>
            </a:lvl6pPr>
            <a:lvl7pPr marL="1371607" indent="0">
              <a:buNone/>
              <a:defRPr sz="450"/>
            </a:lvl7pPr>
            <a:lvl8pPr marL="1600208" indent="0">
              <a:buNone/>
              <a:defRPr sz="450"/>
            </a:lvl8pPr>
            <a:lvl9pPr marL="1828809"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8534400"/>
            <a:ext cx="2743200" cy="1007534"/>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1089377"/>
            <a:ext cx="2743200" cy="7315200"/>
          </a:xfrm>
        </p:spPr>
        <p:txBody>
          <a:bodyPr/>
          <a:lstStyle>
            <a:lvl1pPr marL="0" indent="0">
              <a:buNone/>
              <a:defRPr sz="1600"/>
            </a:lvl1pPr>
            <a:lvl2pPr marL="228602" indent="0">
              <a:buNone/>
              <a:defRPr sz="1400"/>
            </a:lvl2pPr>
            <a:lvl3pPr marL="457202" indent="0">
              <a:buNone/>
              <a:defRPr sz="1200"/>
            </a:lvl3pPr>
            <a:lvl4pPr marL="685804" indent="0">
              <a:buNone/>
              <a:defRPr sz="1000"/>
            </a:lvl4pPr>
            <a:lvl5pPr marL="914405" indent="0">
              <a:buNone/>
              <a:defRPr sz="1000"/>
            </a:lvl5pPr>
            <a:lvl6pPr marL="1143006" indent="0">
              <a:buNone/>
              <a:defRPr sz="1000"/>
            </a:lvl6pPr>
            <a:lvl7pPr marL="1371607" indent="0">
              <a:buNone/>
              <a:defRPr sz="1000"/>
            </a:lvl7pPr>
            <a:lvl8pPr marL="1600208" indent="0">
              <a:buNone/>
              <a:defRPr sz="1000"/>
            </a:lvl8pPr>
            <a:lvl9pPr marL="1828809" indent="0">
              <a:buNone/>
              <a:defRPr sz="1000"/>
            </a:lvl9pPr>
          </a:lstStyle>
          <a:p>
            <a:endParaRPr lang="en-US"/>
          </a:p>
        </p:txBody>
      </p:sp>
      <p:sp>
        <p:nvSpPr>
          <p:cNvPr id="4" name="Text Placeholder 3"/>
          <p:cNvSpPr>
            <a:spLocks noGrp="1"/>
          </p:cNvSpPr>
          <p:nvPr>
            <p:ph type="body" sz="half" idx="2"/>
          </p:nvPr>
        </p:nvSpPr>
        <p:spPr>
          <a:xfrm>
            <a:off x="896144" y="9541934"/>
            <a:ext cx="2743200" cy="1430866"/>
          </a:xfrm>
        </p:spPr>
        <p:txBody>
          <a:bodyPr/>
          <a:lstStyle>
            <a:lvl1pPr marL="0" indent="0">
              <a:buNone/>
              <a:defRPr sz="700"/>
            </a:lvl1pPr>
            <a:lvl2pPr marL="228602" indent="0">
              <a:buNone/>
              <a:defRPr sz="600"/>
            </a:lvl2pPr>
            <a:lvl3pPr marL="457202" indent="0">
              <a:buNone/>
              <a:defRPr sz="500"/>
            </a:lvl3pPr>
            <a:lvl4pPr marL="685804" indent="0">
              <a:buNone/>
              <a:defRPr sz="450"/>
            </a:lvl4pPr>
            <a:lvl5pPr marL="914405" indent="0">
              <a:buNone/>
              <a:defRPr sz="450"/>
            </a:lvl5pPr>
            <a:lvl6pPr marL="1143006" indent="0">
              <a:buNone/>
              <a:defRPr sz="450"/>
            </a:lvl6pPr>
            <a:lvl7pPr marL="1371607" indent="0">
              <a:buNone/>
              <a:defRPr sz="450"/>
            </a:lvl7pPr>
            <a:lvl8pPr marL="1600208" indent="0">
              <a:buNone/>
              <a:defRPr sz="450"/>
            </a:lvl8pPr>
            <a:lvl9pPr marL="1828809"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88246"/>
            <a:ext cx="4114800" cy="203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2844800"/>
            <a:ext cx="4114800" cy="80461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11300180"/>
            <a:ext cx="1066800" cy="649111"/>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1/4/2025</a:t>
            </a:fld>
            <a:endParaRPr lang="en-US"/>
          </a:p>
        </p:txBody>
      </p:sp>
      <p:sp>
        <p:nvSpPr>
          <p:cNvPr id="5" name="Footer Placeholder 4"/>
          <p:cNvSpPr>
            <a:spLocks noGrp="1"/>
          </p:cNvSpPr>
          <p:nvPr>
            <p:ph type="ftr" sz="quarter" idx="3"/>
          </p:nvPr>
        </p:nvSpPr>
        <p:spPr>
          <a:xfrm>
            <a:off x="1562100" y="11300180"/>
            <a:ext cx="1447800" cy="649111"/>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11300180"/>
            <a:ext cx="1066800" cy="649111"/>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2" rtl="0" eaLnBrk="1" latinLnBrk="0" hangingPunct="1">
        <a:spcBef>
          <a:spcPct val="0"/>
        </a:spcBef>
        <a:buNone/>
        <a:defRPr sz="2200" kern="1200">
          <a:solidFill>
            <a:schemeClr val="tx1"/>
          </a:solidFill>
          <a:latin typeface="+mj-lt"/>
          <a:ea typeface="+mj-ea"/>
          <a:cs typeface="+mj-cs"/>
        </a:defRPr>
      </a:lvl1pPr>
    </p:titleStyle>
    <p:bodyStyle>
      <a:lvl1pPr marL="171451" indent="-171451" algn="l" defTabSz="45720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7" indent="-142876" algn="l" defTabSz="45720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3" indent="-114301" algn="l" defTabSz="45720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5"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5"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7"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7"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9"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10" indent="-114301" algn="l" defTabSz="45720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2" rtl="0" eaLnBrk="1" latinLnBrk="0" hangingPunct="1">
        <a:defRPr sz="900" kern="1200">
          <a:solidFill>
            <a:schemeClr val="tx1"/>
          </a:solidFill>
          <a:latin typeface="+mn-lt"/>
          <a:ea typeface="+mn-ea"/>
          <a:cs typeface="+mn-cs"/>
        </a:defRPr>
      </a:lvl1pPr>
      <a:lvl2pPr marL="228602" algn="l" defTabSz="457202" rtl="0" eaLnBrk="1" latinLnBrk="0" hangingPunct="1">
        <a:defRPr sz="900" kern="1200">
          <a:solidFill>
            <a:schemeClr val="tx1"/>
          </a:solidFill>
          <a:latin typeface="+mn-lt"/>
          <a:ea typeface="+mn-ea"/>
          <a:cs typeface="+mn-cs"/>
        </a:defRPr>
      </a:lvl2pPr>
      <a:lvl3pPr marL="457202" algn="l" defTabSz="457202" rtl="0" eaLnBrk="1" latinLnBrk="0" hangingPunct="1">
        <a:defRPr sz="900" kern="1200">
          <a:solidFill>
            <a:schemeClr val="tx1"/>
          </a:solidFill>
          <a:latin typeface="+mn-lt"/>
          <a:ea typeface="+mn-ea"/>
          <a:cs typeface="+mn-cs"/>
        </a:defRPr>
      </a:lvl3pPr>
      <a:lvl4pPr marL="685804" algn="l" defTabSz="457202" rtl="0" eaLnBrk="1" latinLnBrk="0" hangingPunct="1">
        <a:defRPr sz="900" kern="1200">
          <a:solidFill>
            <a:schemeClr val="tx1"/>
          </a:solidFill>
          <a:latin typeface="+mn-lt"/>
          <a:ea typeface="+mn-ea"/>
          <a:cs typeface="+mn-cs"/>
        </a:defRPr>
      </a:lvl4pPr>
      <a:lvl5pPr marL="914405" algn="l" defTabSz="457202" rtl="0" eaLnBrk="1" latinLnBrk="0" hangingPunct="1">
        <a:defRPr sz="900" kern="1200">
          <a:solidFill>
            <a:schemeClr val="tx1"/>
          </a:solidFill>
          <a:latin typeface="+mn-lt"/>
          <a:ea typeface="+mn-ea"/>
          <a:cs typeface="+mn-cs"/>
        </a:defRPr>
      </a:lvl5pPr>
      <a:lvl6pPr marL="1143006" algn="l" defTabSz="457202" rtl="0" eaLnBrk="1" latinLnBrk="0" hangingPunct="1">
        <a:defRPr sz="900" kern="1200">
          <a:solidFill>
            <a:schemeClr val="tx1"/>
          </a:solidFill>
          <a:latin typeface="+mn-lt"/>
          <a:ea typeface="+mn-ea"/>
          <a:cs typeface="+mn-cs"/>
        </a:defRPr>
      </a:lvl6pPr>
      <a:lvl7pPr marL="1371607" algn="l" defTabSz="457202" rtl="0" eaLnBrk="1" latinLnBrk="0" hangingPunct="1">
        <a:defRPr sz="900" kern="1200">
          <a:solidFill>
            <a:schemeClr val="tx1"/>
          </a:solidFill>
          <a:latin typeface="+mn-lt"/>
          <a:ea typeface="+mn-ea"/>
          <a:cs typeface="+mn-cs"/>
        </a:defRPr>
      </a:lvl7pPr>
      <a:lvl8pPr marL="1600208" algn="l" defTabSz="457202" rtl="0" eaLnBrk="1" latinLnBrk="0" hangingPunct="1">
        <a:defRPr sz="900" kern="1200">
          <a:solidFill>
            <a:schemeClr val="tx1"/>
          </a:solidFill>
          <a:latin typeface="+mn-lt"/>
          <a:ea typeface="+mn-ea"/>
          <a:cs typeface="+mn-cs"/>
        </a:defRPr>
      </a:lvl8pPr>
      <a:lvl9pPr marL="1828809" algn="l" defTabSz="45720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16000"/>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a:xfrm>
            <a:off x="174120" y="4572000"/>
            <a:ext cx="8713545" cy="9798148"/>
          </a:xfrm>
          <a:prstGeom prst="rect">
            <a:avLst/>
          </a:prstGeom>
        </p:spPr>
      </p:pic>
      <p:sp>
        <p:nvSpPr>
          <p:cNvPr id="20" name="Rounded Rectangle 19"/>
          <p:cNvSpPr/>
          <p:nvPr/>
        </p:nvSpPr>
        <p:spPr>
          <a:xfrm>
            <a:off x="4648733" y="3148452"/>
            <a:ext cx="4267215" cy="4572000"/>
          </a:xfrm>
          <a:prstGeom prst="roundRect">
            <a:avLst/>
          </a:prstGeom>
          <a:noFill/>
          <a:ln>
            <a:solidFill>
              <a:srgbClr val="007E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5" name="Picture 5"/>
          <p:cNvPicPr>
            <a:picLocks noChangeAspect="1"/>
          </p:cNvPicPr>
          <p:nvPr/>
        </p:nvPicPr>
        <p:blipFill>
          <a:blip r:embed="rId4"/>
          <a:srcRect/>
          <a:stretch>
            <a:fillRect/>
          </a:stretch>
        </p:blipFill>
        <p:spPr>
          <a:xfrm rot="18913390">
            <a:off x="43707" y="17036634"/>
            <a:ext cx="1249151" cy="1287784"/>
          </a:xfrm>
          <a:prstGeom prst="rect">
            <a:avLst/>
          </a:prstGeom>
        </p:spPr>
      </p:pic>
      <p:pic>
        <p:nvPicPr>
          <p:cNvPr id="4" name="Picture 4"/>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bright="40000" contrast="-40000"/>
                    </a14:imgEffect>
                  </a14:imgLayer>
                </a14:imgProps>
              </a:ext>
            </a:extLst>
          </a:blip>
          <a:srcRect/>
          <a:stretch>
            <a:fillRect/>
          </a:stretch>
        </p:blipFill>
        <p:spPr>
          <a:xfrm rot="13530122">
            <a:off x="7714792" y="16936590"/>
            <a:ext cx="1330427" cy="1371574"/>
          </a:xfrm>
          <a:prstGeom prst="rect">
            <a:avLst/>
          </a:prstGeom>
        </p:spPr>
      </p:pic>
      <p:grpSp>
        <p:nvGrpSpPr>
          <p:cNvPr id="7" name="Group 7"/>
          <p:cNvGrpSpPr/>
          <p:nvPr/>
        </p:nvGrpSpPr>
        <p:grpSpPr>
          <a:xfrm rot="2608833">
            <a:off x="314142" y="17407720"/>
            <a:ext cx="554674" cy="592721"/>
            <a:chOff x="0" y="0"/>
            <a:chExt cx="4842510" cy="6256020"/>
          </a:xfrm>
        </p:grpSpPr>
        <p:sp>
          <p:nvSpPr>
            <p:cNvPr id="8" name="Freeform 8"/>
            <p:cNvSpPr/>
            <p:nvPr/>
          </p:nvSpPr>
          <p:spPr>
            <a:xfrm>
              <a:off x="29210" y="12700"/>
              <a:ext cx="4775200" cy="6209030"/>
            </a:xfrm>
            <a:custGeom>
              <a:avLst/>
              <a:gdLst/>
              <a:ahLst/>
              <a:cxnLst/>
              <a:rect l="l" t="t" r="r" b="b"/>
              <a:pathLst>
                <a:path w="4775200" h="6209030">
                  <a:moveTo>
                    <a:pt x="2396490" y="0"/>
                  </a:moveTo>
                  <a:cubicBezTo>
                    <a:pt x="2249170" y="0"/>
                    <a:pt x="2131060" y="119380"/>
                    <a:pt x="2131060" y="265430"/>
                  </a:cubicBezTo>
                  <a:cubicBezTo>
                    <a:pt x="2131060" y="388620"/>
                    <a:pt x="2214880" y="491490"/>
                    <a:pt x="2327910" y="521970"/>
                  </a:cubicBezTo>
                  <a:lnTo>
                    <a:pt x="2327910" y="6140450"/>
                  </a:lnTo>
                  <a:cubicBezTo>
                    <a:pt x="2327910" y="6178550"/>
                    <a:pt x="2358390" y="6209030"/>
                    <a:pt x="2396490" y="6209030"/>
                  </a:cubicBezTo>
                  <a:cubicBezTo>
                    <a:pt x="2434590" y="6209030"/>
                    <a:pt x="2465070" y="6178550"/>
                    <a:pt x="2465070" y="6140450"/>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6140450"/>
                  </a:lnTo>
                  <a:cubicBezTo>
                    <a:pt x="2891790" y="6178550"/>
                    <a:pt x="2922270" y="6209030"/>
                    <a:pt x="2960370" y="6209030"/>
                  </a:cubicBezTo>
                  <a:cubicBezTo>
                    <a:pt x="2998470" y="6209030"/>
                    <a:pt x="3028950" y="6178550"/>
                    <a:pt x="3028950" y="6140450"/>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6140450"/>
                  </a:lnTo>
                  <a:cubicBezTo>
                    <a:pt x="1746250" y="6178550"/>
                    <a:pt x="1776730" y="6209030"/>
                    <a:pt x="1814830" y="6209030"/>
                  </a:cubicBezTo>
                  <a:cubicBezTo>
                    <a:pt x="1852930" y="6209030"/>
                    <a:pt x="1883410" y="6178550"/>
                    <a:pt x="1883410" y="6140450"/>
                  </a:cubicBezTo>
                  <a:lnTo>
                    <a:pt x="1883410" y="3111500"/>
                  </a:lnTo>
                  <a:cubicBezTo>
                    <a:pt x="1883410" y="3074670"/>
                    <a:pt x="1851660" y="3044190"/>
                    <a:pt x="1814830" y="3044190"/>
                  </a:cubicBezTo>
                  <a:close/>
                </a:path>
              </a:pathLst>
            </a:custGeom>
            <a:solidFill>
              <a:srgbClr val="429847"/>
            </a:solidFill>
          </p:spPr>
        </p:sp>
      </p:grpSp>
      <p:pic>
        <p:nvPicPr>
          <p:cNvPr id="9" name="Picture 9"/>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40000"/>
                    </a14:imgEffect>
                  </a14:imgLayer>
                </a14:imgProps>
              </a:ext>
            </a:extLst>
          </a:blip>
          <a:srcRect/>
          <a:stretch>
            <a:fillRect/>
          </a:stretch>
        </p:blipFill>
        <p:spPr>
          <a:xfrm>
            <a:off x="8001000" y="17238514"/>
            <a:ext cx="639284" cy="63928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400" y="152400"/>
            <a:ext cx="1206781" cy="105571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120" y="142759"/>
            <a:ext cx="1563023" cy="1054669"/>
          </a:xfrm>
          <a:prstGeom prst="rect">
            <a:avLst/>
          </a:prstGeom>
        </p:spPr>
      </p:pic>
      <p:pic>
        <p:nvPicPr>
          <p:cNvPr id="16" name="Picture 13"/>
          <p:cNvPicPr>
            <a:picLocks noChangeAspect="1"/>
          </p:cNvPicPr>
          <p:nvPr/>
        </p:nvPicPr>
        <p:blipFill>
          <a:blip r:embed="rId11"/>
          <a:srcRect/>
          <a:stretch>
            <a:fillRect/>
          </a:stretch>
        </p:blipFill>
        <p:spPr>
          <a:xfrm>
            <a:off x="1737144" y="1040897"/>
            <a:ext cx="5669713" cy="164937"/>
          </a:xfrm>
          <a:prstGeom prst="rect">
            <a:avLst/>
          </a:prstGeom>
        </p:spPr>
      </p:pic>
      <p:sp>
        <p:nvSpPr>
          <p:cNvPr id="2" name="TextBox 1"/>
          <p:cNvSpPr txBox="1"/>
          <p:nvPr/>
        </p:nvSpPr>
        <p:spPr>
          <a:xfrm>
            <a:off x="1306286" y="217714"/>
            <a:ext cx="6640286" cy="795859"/>
          </a:xfrm>
          <a:prstGeom prst="rect">
            <a:avLst/>
          </a:prstGeom>
          <a:noFill/>
        </p:spPr>
        <p:txBody>
          <a:bodyPr wrap="square" rtlCol="0">
            <a:spAutoFit/>
          </a:bodyPr>
          <a:lstStyle/>
          <a:p>
            <a:pPr algn="ctr" rtl="1"/>
            <a:r>
              <a:rPr lang="fa-IR" sz="2286" dirty="0">
                <a:cs typeface="B Titr" panose="00000700000000000000" pitchFamily="2" charset="-78"/>
              </a:rPr>
              <a:t>چهاردهمین کنفرانس ملی و دهمین کنفرانس بین المللی</a:t>
            </a:r>
          </a:p>
          <a:p>
            <a:pPr algn="ctr" rtl="1"/>
            <a:r>
              <a:rPr lang="fa-IR" sz="2286" dirty="0">
                <a:cs typeface="B Titr" panose="00000700000000000000" pitchFamily="2" charset="-78"/>
              </a:rPr>
              <a:t> مدیریت فناوری و نوآوری</a:t>
            </a:r>
            <a:endParaRPr lang="en-US" sz="2286" dirty="0">
              <a:cs typeface="B Titr" panose="00000700000000000000" pitchFamily="2" charset="-78"/>
            </a:endParaRPr>
          </a:p>
        </p:txBody>
      </p:sp>
      <p:sp>
        <p:nvSpPr>
          <p:cNvPr id="6" name="Rectangle 5"/>
          <p:cNvSpPr/>
          <p:nvPr/>
        </p:nvSpPr>
        <p:spPr>
          <a:xfrm>
            <a:off x="1465400" y="735125"/>
            <a:ext cx="1309653" cy="271869"/>
          </a:xfrm>
          <a:prstGeom prst="rect">
            <a:avLst/>
          </a:prstGeom>
        </p:spPr>
        <p:txBody>
          <a:bodyPr wrap="none">
            <a:spAutoFit/>
          </a:bodyPr>
          <a:lstStyle/>
          <a:p>
            <a:pPr algn="ctr">
              <a:lnSpc>
                <a:spcPts val="1400"/>
              </a:lnSpc>
            </a:pPr>
            <a:r>
              <a:rPr lang="fa-IR" sz="1143" spc="90" dirty="0">
                <a:solidFill>
                  <a:schemeClr val="bg1">
                    <a:lumMod val="50000"/>
                  </a:schemeClr>
                </a:solidFill>
                <a:latin typeface="Arimo Bold"/>
                <a:cs typeface="B Titr" panose="00000700000000000000" pitchFamily="2" charset="-78"/>
              </a:rPr>
              <a:t>12-13 آذر 1399</a:t>
            </a:r>
            <a:endParaRPr lang="en-US" sz="1143" spc="90" dirty="0">
              <a:solidFill>
                <a:schemeClr val="bg1">
                  <a:lumMod val="50000"/>
                </a:schemeClr>
              </a:solidFill>
              <a:latin typeface="Arimo Bold"/>
              <a:cs typeface="B Titr" panose="00000700000000000000" pitchFamily="2" charset="-78"/>
            </a:endParaRPr>
          </a:p>
        </p:txBody>
      </p:sp>
      <p:sp>
        <p:nvSpPr>
          <p:cNvPr id="18" name="Rounded Rectangle 17"/>
          <p:cNvSpPr/>
          <p:nvPr/>
        </p:nvSpPr>
        <p:spPr>
          <a:xfrm>
            <a:off x="326572" y="1415143"/>
            <a:ext cx="8577947" cy="1524000"/>
          </a:xfrm>
          <a:prstGeom prst="roundRect">
            <a:avLst/>
          </a:prstGeom>
          <a:ln>
            <a:solidFill>
              <a:srgbClr val="007E39"/>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30629" tIns="65314" rIns="130629" bIns="65314" numCol="1" spcCol="0" rtlCol="0" fromWordArt="0" anchor="ctr" anchorCtr="0" forceAA="0" compatLnSpc="1">
            <a:prstTxWarp prst="textNoShape">
              <a:avLst/>
            </a:prstTxWarp>
            <a:noAutofit/>
          </a:bodyPr>
          <a:lstStyle/>
          <a:p>
            <a:pPr algn="ctr"/>
            <a:endParaRPr lang="en-US" sz="3673"/>
          </a:p>
        </p:txBody>
      </p:sp>
      <p:sp>
        <p:nvSpPr>
          <p:cNvPr id="19" name="TextBox 18"/>
          <p:cNvSpPr txBox="1"/>
          <p:nvPr/>
        </p:nvSpPr>
        <p:spPr>
          <a:xfrm>
            <a:off x="755790" y="1489818"/>
            <a:ext cx="7620000" cy="1384995"/>
          </a:xfrm>
          <a:prstGeom prst="rect">
            <a:avLst/>
          </a:prstGeom>
          <a:noFill/>
        </p:spPr>
        <p:txBody>
          <a:bodyPr wrap="square" rtlCol="0">
            <a:spAutoFit/>
          </a:bodyPr>
          <a:lstStyle/>
          <a:p>
            <a:pPr algn="ctr" rtl="1"/>
            <a:r>
              <a:rPr lang="fa-IR" sz="2400" b="1" dirty="0">
                <a:cs typeface="B Titr" panose="00000700000000000000" pitchFamily="2" charset="-78"/>
              </a:rPr>
              <a:t>طراحی مدل پاسخگویی به نیازهای فناورانه صنایع دفاع مبتنی بر رویکرد نوآوری باز</a:t>
            </a:r>
            <a:endParaRPr lang="en-US" sz="2400" dirty="0">
              <a:cs typeface="B Titr" panose="00000700000000000000" pitchFamily="2" charset="-78"/>
            </a:endParaRPr>
          </a:p>
          <a:p>
            <a:pPr algn="ctr" rtl="1"/>
            <a:r>
              <a:rPr lang="fa-IR" sz="2000" b="1" dirty="0">
                <a:cs typeface="B Titr" panose="00000700000000000000" pitchFamily="2" charset="-78"/>
              </a:rPr>
              <a:t>محمدرضا کشمیری، سید حسین صحاف، جعفر زارع</a:t>
            </a:r>
            <a:endParaRPr lang="en-US" sz="2000" dirty="0">
              <a:cs typeface="B Titr" panose="00000700000000000000" pitchFamily="2" charset="-78"/>
            </a:endParaRPr>
          </a:p>
          <a:p>
            <a:pPr algn="ctr" rtl="1"/>
            <a:r>
              <a:rPr lang="fa-IR" sz="1600" dirty="0">
                <a:cs typeface="B Titr" panose="00000700000000000000" pitchFamily="2" charset="-78"/>
              </a:rPr>
              <a:t>دانشگاه فردوسی مشهد، دانشگاه علامه طباطبایی تهران، دانشگاه مالک اشتر</a:t>
            </a:r>
            <a:endParaRPr lang="en-US" sz="1600" dirty="0">
              <a:cs typeface="B Titr" panose="00000700000000000000" pitchFamily="2" charset="-78"/>
            </a:endParaRPr>
          </a:p>
        </p:txBody>
      </p:sp>
      <p:sp>
        <p:nvSpPr>
          <p:cNvPr id="21" name="Rounded Rectangle 20"/>
          <p:cNvSpPr/>
          <p:nvPr/>
        </p:nvSpPr>
        <p:spPr>
          <a:xfrm>
            <a:off x="301171" y="3156858"/>
            <a:ext cx="4120957" cy="4563594"/>
          </a:xfrm>
          <a:prstGeom prst="roundRect">
            <a:avLst/>
          </a:prstGeom>
          <a:noFill/>
          <a:ln>
            <a:solidFill>
              <a:srgbClr val="007E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10"/>
          <p:cNvSpPr txBox="1"/>
          <p:nvPr/>
        </p:nvSpPr>
        <p:spPr>
          <a:xfrm>
            <a:off x="4724400" y="3276600"/>
            <a:ext cx="4038600" cy="4249881"/>
          </a:xfrm>
          <a:prstGeom prst="rect">
            <a:avLst/>
          </a:prstGeom>
        </p:spPr>
        <p:txBody>
          <a:bodyPr wrap="square" lIns="0" tIns="0" rIns="0" bIns="0" rtlCol="0" anchor="t">
            <a:spAutoFit/>
          </a:bodyPr>
          <a:lstStyle/>
          <a:p>
            <a:pPr algn="just" rtl="1">
              <a:lnSpc>
                <a:spcPts val="2850"/>
              </a:lnSpc>
            </a:pPr>
            <a:r>
              <a:rPr lang="fa-IR" sz="1800" b="1" spc="30" dirty="0" smtClean="0">
                <a:solidFill>
                  <a:srgbClr val="000000"/>
                </a:solidFill>
                <a:latin typeface="Times New Roman" panose="02020603050405020304" pitchFamily="18" charset="0"/>
                <a:cs typeface="B Titr" panose="00000700000000000000" pitchFamily="2" charset="-78"/>
              </a:rPr>
              <a:t>چکیده :</a:t>
            </a:r>
          </a:p>
          <a:p>
            <a:pPr algn="just" rtl="1"/>
            <a:r>
              <a:rPr lang="fa-IR" sz="1400" dirty="0">
                <a:cs typeface="B Nazanin" panose="00000400000000000000" pitchFamily="2" charset="-78"/>
              </a:rPr>
              <a:t>محیط سازمان‌ها هرروز پیچیده‌تر و آشوبناک‌تر می‌شوند که این پیچیدگی هم ناشی از تعدد عوامل محیطی و هم تغییرات سریع و غیرقابل پیش‌بینی محیط می‌باشد. نوآوری باز به سازمان‌ها کمک می‌کند تا با اشتراک دیدگاه‌ها، تعامل و گسترش بینش‌ها شانس خود را برای موفقیت در مقابل چالش‌های این محیط پیچیده افزایش دهند و حتی از این چالش‌ها برای خود مزیت رقابتی ایجاد کنند. </a:t>
            </a:r>
            <a:r>
              <a:rPr lang="ar-SA" sz="1400" dirty="0" smtClean="0">
                <a:cs typeface="B Nazanin" panose="00000400000000000000" pitchFamily="2" charset="-78"/>
              </a:rPr>
              <a:t>پژوهش </a:t>
            </a:r>
            <a:r>
              <a:rPr lang="ar-SA" sz="1400" dirty="0">
                <a:cs typeface="B Nazanin" panose="00000400000000000000" pitchFamily="2" charset="-78"/>
              </a:rPr>
              <a:t>پیش‌رو از منظر هدف کاربردی، از منظر زمان مقطعی و از منظر رویکرد آمیخته است. در قسمت کیفی پژوهش با بهره‌گیری از روش تحلیل مضمون ۱۴ مصاحبه‌ نیمه‌ساختار یافته صورت گرفته و اسناد کلیدی این حوزه بررسی گردیدند و ابعاد و فرایند مدل استخراج شد. </a:t>
            </a:r>
            <a:r>
              <a:rPr lang="ar-SA" sz="1400" dirty="0" smtClean="0">
                <a:cs typeface="B Nazanin" panose="00000400000000000000" pitchFamily="2" charset="-78"/>
              </a:rPr>
              <a:t>سپس برای افزایش اعتبار پژوهش از طریق پرسشنامه یافته‌های قسمت اول به تایید خبرگان رسید. در </a:t>
            </a:r>
            <a:r>
              <a:rPr lang="ar-SA" sz="1400" dirty="0">
                <a:cs typeface="B Nazanin" panose="00000400000000000000" pitchFamily="2" charset="-78"/>
              </a:rPr>
              <a:t>نهایت با توجه به محموعه یافته‌ها مدل نهایی ارائه </a:t>
            </a:r>
            <a:r>
              <a:rPr lang="ar-SA" sz="1400" dirty="0" smtClean="0">
                <a:cs typeface="B Nazanin" panose="00000400000000000000" pitchFamily="2" charset="-78"/>
              </a:rPr>
              <a:t>گردید.یافته‌های </a:t>
            </a:r>
            <a:r>
              <a:rPr lang="ar-SA" sz="1400" dirty="0">
                <a:cs typeface="B Nazanin" panose="00000400000000000000" pitchFamily="2" charset="-78"/>
              </a:rPr>
              <a:t>تحقیق نشان می‌دهند که عواملی همچون فرهنگ‌سازی نوآوری باز، آماده‌سازی </a:t>
            </a:r>
            <a:r>
              <a:rPr lang="ar-SA" sz="1400" dirty="0" smtClean="0">
                <a:cs typeface="B Nazanin" panose="00000400000000000000" pitchFamily="2" charset="-78"/>
              </a:rPr>
              <a:t>شبکه </a:t>
            </a:r>
            <a:r>
              <a:rPr lang="ar-SA" sz="1400" dirty="0">
                <a:cs typeface="B Nazanin" panose="00000400000000000000" pitchFamily="2" charset="-78"/>
              </a:rPr>
              <a:t>بیرونی، تهیه زیست‌بوم نوآوری و آماده‌سازی بستر حقوق مالکیت فکری پیش‌نیاز‌های مدل اجرایی می‌باشند. همچنین مشخص گردید که مهم‌ترین گام‌های فرایند اجرایی عبارتند از: شناخت دقیق مسئله، شکست مسئله کلی به چندین پروژه، دسته‌بندی پروژه‌ها بر اساس ماهیت، انتخاب ابزار نوآوری باز متناسب با نوع پروژه و مخاطب و استخراج پاسخ نهایی از مجموعه پاسخ‌های پروژه‌ها.</a:t>
            </a:r>
            <a:endParaRPr lang="en-US" sz="1400" dirty="0">
              <a:cs typeface="B Nazanin" panose="00000400000000000000" pitchFamily="2" charset="-78"/>
            </a:endParaRPr>
          </a:p>
        </p:txBody>
      </p:sp>
      <p:sp>
        <p:nvSpPr>
          <p:cNvPr id="22" name="Rounded Rectangle 21"/>
          <p:cNvSpPr/>
          <p:nvPr/>
        </p:nvSpPr>
        <p:spPr>
          <a:xfrm>
            <a:off x="4841605" y="7990731"/>
            <a:ext cx="4062914" cy="8792805"/>
          </a:xfrm>
          <a:prstGeom prst="roundRect">
            <a:avLst/>
          </a:prstGeom>
          <a:noFill/>
          <a:ln>
            <a:solidFill>
              <a:srgbClr val="007E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2"/>
          <p:cNvSpPr txBox="1"/>
          <p:nvPr/>
        </p:nvSpPr>
        <p:spPr>
          <a:xfrm>
            <a:off x="4898571" y="8231227"/>
            <a:ext cx="3940630" cy="8761373"/>
          </a:xfrm>
          <a:prstGeom prst="rect">
            <a:avLst/>
          </a:prstGeom>
        </p:spPr>
        <p:txBody>
          <a:bodyPr wrap="square" lIns="0" tIns="0" rIns="0" bIns="0" rtlCol="0" anchor="t">
            <a:spAutoFit/>
          </a:bodyPr>
          <a:lstStyle/>
          <a:p>
            <a:pPr algn="r" rtl="1">
              <a:lnSpc>
                <a:spcPts val="2800"/>
              </a:lnSpc>
            </a:pPr>
            <a:r>
              <a:rPr lang="fa-IR" sz="1800" dirty="0">
                <a:solidFill>
                  <a:srgbClr val="000000"/>
                </a:solidFill>
                <a:latin typeface="Times New Roman" panose="02020603050405020304" pitchFamily="18" charset="0"/>
                <a:cs typeface="B Titr" panose="00000700000000000000" pitchFamily="2" charset="-78"/>
              </a:rPr>
              <a:t> </a:t>
            </a:r>
            <a:r>
              <a:rPr lang="fa-IR" sz="1800" dirty="0" smtClean="0">
                <a:solidFill>
                  <a:srgbClr val="000000"/>
                </a:solidFill>
                <a:latin typeface="Times New Roman" panose="02020603050405020304" pitchFamily="18" charset="0"/>
                <a:cs typeface="B Titr" panose="00000700000000000000" pitchFamily="2" charset="-78"/>
              </a:rPr>
              <a:t>ادبیات و روش تحقیق:</a:t>
            </a:r>
          </a:p>
          <a:p>
            <a:pPr algn="just" rtl="1"/>
            <a:r>
              <a:rPr lang="ar-SA" sz="1400" dirty="0">
                <a:cs typeface="B Nazanin" panose="00000400000000000000" pitchFamily="2" charset="-78"/>
              </a:rPr>
              <a:t>ﺗﻐﯿﯿﺮ و ﺗﺤﻮﻻت ﺳﺮﯾﻊ در ﺣﻮزه داﻧﺶ و ﻓﻦآوري، اﻓﺰاﯾﺶ ﻫﺰﯾﻨﻪ‌ﻫﺎي ﻧﻮآوري، رﻗﺎﺑﺖ روزاﻓﺰون در ﻣﻌﺮﻓﯽ ﻣﺤﺼﻮﻻت و ﺧﺪﻣﺎت ﺟﺪﯾﺪ ﺑﻪ ﺑﺎزار و ﮐﻮﺗﺎه ﺷﺪن ﭼﺮﺧﻪ ﻋﻤﺮ ﻣﺤﺼﻮﻻت و ﻓﻦآوري‌ﻫﺎ ﻣﻨﺠﺮ ﺑﻪ اﻓﺰاﯾﺶ ﻧﯿﺎز ﺳﺎزﻣﺎنﻫﺎ ﺑﻪ ﺗﻌﺎﻣﻞ ﺑﺎ ﻣﺤﯿﻂ و ذيﻧﻔﻌﺎن ﺧﺎرﺟﯽ آن‌ها از ﻃﺮﯾﻖ ﺑﺎز ﮐﺮدن ﻣﺮزﻫﺎي ﺳﺎزﻣﺎن و ﺗﺒﺎدل اﯾﺪهﻫﺎي ﻧﻮآوراﻧﻪ ﺷﺪه‌اﺳﺖ. ﺑﺮوز رﻓﺘﺎرﻫﺎﯾﯽ ﻧﻈﯿﺮ ﺗﺒﺎدل اﯾﺪه‌ﻫﺎي ﻧﻮآوراﻧﻪ، ﺑﻬﺮه‌ﮔﯿﺮي از ﻣﻨﺎﺑﻊ ﺑﯿﺮوﻧﯽ ﻧﻮآوري و اراﯾﻪ اﯾﺪه‌ﻫﺎي ﻓﻦآوراﻧﻪ ﺑﻪ ﺑﯿﺮون از ﺳﺎزﻣﺎن از ﻃﺮف ﺑﺮﺧﯽ ﺷﺮﮐﺖﻫﺎ ﻣﺎﻧﻨﺪ ﻣﺎﯾﮑﺮوﺳﺎﻓﺖ، ﺳﯿﺴﮑﻮ، پی اﻧﺪ ﺟﯽ، آی‌بی‌ام و اینتل ﻣﻨﺠﺮ ﺑﻪ ﭘﯿﺪاﯾﺶ ﻣﻔﻬﻮم ﺟﺪﯾﺪي ﺑﺎ ﻧﺎم «ﻧﻮآوري ﺑﺎز» ﺷﺪ ﮐﻪ اوﻟﯿﻦ ﺑﺎر در ﺳﺎل ۲۰۰۳  توسط چسبرو معرفی </a:t>
            </a:r>
            <a:r>
              <a:rPr lang="ar-SA" sz="1400" dirty="0" smtClean="0">
                <a:cs typeface="B Nazanin" panose="00000400000000000000" pitchFamily="2" charset="-78"/>
              </a:rPr>
              <a:t>گردید.</a:t>
            </a:r>
            <a:r>
              <a:rPr lang="en-US" sz="1400" b="1" dirty="0">
                <a:cs typeface="B Nazanin" panose="00000400000000000000" pitchFamily="2" charset="-78"/>
              </a:rPr>
              <a:t> </a:t>
            </a:r>
            <a:r>
              <a:rPr lang="fa-IR" sz="1400" dirty="0" smtClean="0">
                <a:cs typeface="B Nazanin" panose="00000400000000000000" pitchFamily="2" charset="-78"/>
              </a:rPr>
              <a:t>شرکت‌های </a:t>
            </a:r>
            <a:r>
              <a:rPr lang="fa-IR" sz="1400" dirty="0">
                <a:cs typeface="B Nazanin" panose="00000400000000000000" pitchFamily="2" charset="-78"/>
              </a:rPr>
              <a:t>ایرانی همچون سازمان‌های خارجی به نوعی با محیط پیچیده در تعامل هستند. پیچیدگی‌ها هم ناشی از تعدد عوامل محیطی و هم ناشی از رفتارهای سریع و تغییر جهت‌های ناگهانی و گسسته این عوامل است که آثار وسیعی را در سازمان‌ها در ایران و به ویژه شرکت‌های بزرگ برجای گذاشته‌اند. برخی از این عوامل عبارتند از: واردات محصولات خارجی در اثر کاهش موانع تعرفه‌ای و غیرتعرفه‌ای کشور، افزایش تعداد عرضه کنندگان و مشتریان داخلی در اثر پیشرفت فناوری‌ها و ارتباطات، تحولات سیاسی داخل و خارج کشور و افزایش ریسک سرمایه‌گذاری  و عدم اطمینان در شرایط سیاسی و تحریم‌های اقتصادی.</a:t>
            </a:r>
            <a:r>
              <a:rPr lang="fa-IR" sz="1400" b="1" dirty="0">
                <a:cs typeface="B Nazanin" panose="00000400000000000000" pitchFamily="2" charset="-78"/>
              </a:rPr>
              <a:t> </a:t>
            </a:r>
            <a:r>
              <a:rPr lang="fa-IR" sz="1400" dirty="0">
                <a:cs typeface="B Nazanin" panose="00000400000000000000" pitchFamily="2" charset="-78"/>
              </a:rPr>
              <a:t>نوآوری باز به سازمان‌ها کمک می‌کند تا با اشتراک دیدگاه‌ها، تعامل و گسترش بینش‌ها شانس خود را برای موفقیت در مقابل چالش‌های این محیط پیچیده افزایش دهند و حتی از این چالش‌ها برای خود مزیت رقابتی ایجاد کنند. از این رو، دستیابی به رویکرد‌های نوین مدیریتی برای سازگار کردن سازمان‌ها با شرایط پیچیده محیطی امری کلیدی و ضروری است</a:t>
            </a:r>
            <a:r>
              <a:rPr lang="fa-IR" sz="1400" dirty="0" smtClean="0">
                <a:cs typeface="B Nazanin" panose="00000400000000000000" pitchFamily="2" charset="-78"/>
              </a:rPr>
              <a:t>.</a:t>
            </a:r>
            <a:endParaRPr lang="en-US" sz="1400" dirty="0" smtClean="0">
              <a:cs typeface="B Nazanin" panose="00000400000000000000" pitchFamily="2" charset="-78"/>
            </a:endParaRPr>
          </a:p>
          <a:p>
            <a:pPr algn="just" rtl="1"/>
            <a:r>
              <a:rPr lang="fa-IR" sz="1400" dirty="0">
                <a:cs typeface="B Nazanin" panose="00000400000000000000" pitchFamily="2" charset="-78"/>
              </a:rPr>
              <a:t>این پژوهش از منظر هدف کاربردی </a:t>
            </a:r>
            <a:r>
              <a:rPr lang="fa-IR" sz="1400" dirty="0" smtClean="0">
                <a:cs typeface="B Nazanin" panose="00000400000000000000" pitchFamily="2" charset="-78"/>
              </a:rPr>
              <a:t>است.</a:t>
            </a:r>
            <a:r>
              <a:rPr lang="en-US" sz="1400" dirty="0" smtClean="0">
                <a:cs typeface="B Nazanin" panose="00000400000000000000" pitchFamily="2" charset="-78"/>
              </a:rPr>
              <a:t> </a:t>
            </a:r>
            <a:r>
              <a:rPr lang="ar-SA" sz="1400" dirty="0" smtClean="0">
                <a:cs typeface="B Nazanin" panose="00000400000000000000" pitchFamily="2" charset="-78"/>
              </a:rPr>
              <a:t>از </a:t>
            </a:r>
            <a:r>
              <a:rPr lang="ar-SA" sz="1400" dirty="0">
                <a:cs typeface="B Nazanin" panose="00000400000000000000" pitchFamily="2" charset="-78"/>
              </a:rPr>
              <a:t>لحاظ زمان مقطعی است و در بازه بهار ۹۸ تا تابستان ۹۹ صورت پذیرفته است. بخش اول این پژوهش به لحاظ رویکرد کیفی می‌باشد، چراکه برای استخراج چالش‌های فناورانه و مدل های متناسب موجود از ابزار مصاحبه(نیمه‌ساختار‌یافته) استفاده می‌شود. سپس ابعاد و نتایج استخراج شده از مرحله قبل از طریق پرسشنامه مورد تایید خبرگان قرار می‌گیرد و در مرحله آخر پژوهش نیز بعد از طراحی مدل اولیه، آزمون مدل از طریق تایید خبرگان صورت </a:t>
            </a:r>
            <a:r>
              <a:rPr lang="ar-SA" sz="1400" dirty="0" smtClean="0">
                <a:cs typeface="B Nazanin" panose="00000400000000000000" pitchFamily="2" charset="-78"/>
              </a:rPr>
              <a:t>می‌پذیرد.</a:t>
            </a:r>
            <a:r>
              <a:rPr lang="en-US" sz="1400" dirty="0">
                <a:cs typeface="B Nazanin" panose="00000400000000000000" pitchFamily="2" charset="-78"/>
              </a:rPr>
              <a:t> </a:t>
            </a:r>
            <a:r>
              <a:rPr lang="fa-IR" sz="1400" dirty="0" smtClean="0">
                <a:cs typeface="B Nazanin" panose="00000400000000000000" pitchFamily="2" charset="-78"/>
              </a:rPr>
              <a:t>در این پژوهش </a:t>
            </a:r>
            <a:r>
              <a:rPr lang="fa-IR" sz="1400" dirty="0">
                <a:cs typeface="B Nazanin" panose="00000400000000000000" pitchFamily="2" charset="-78"/>
              </a:rPr>
              <a:t>تلفیقی از روشهای نمونه‌گیری در دسترس و گلوله برفی به کار گرفته شد</a:t>
            </a:r>
            <a:r>
              <a:rPr lang="fa-IR" sz="1400" dirty="0" smtClean="0">
                <a:cs typeface="B Nazanin" panose="00000400000000000000" pitchFamily="2" charset="-78"/>
              </a:rPr>
              <a:t>. </a:t>
            </a:r>
            <a:r>
              <a:rPr lang="fa-IR" sz="1400" dirty="0">
                <a:cs typeface="B Nazanin" panose="00000400000000000000" pitchFamily="2" charset="-78"/>
              </a:rPr>
              <a:t>در این پژوهش بعد از مطالعات کتابخانه‌ای و بررسی بیش از 10 مورد پلتفرم نوآوری باز تحت وب خارجی، با ۱۴تن از اساتید دانشگاه، فعالان حوزه نوآوری، بروکرهای فناوری، مدیران عالی صنایع دفاع و کارشناسان صنعت دفاعی مصاحبه‌های نیمه ساختار یافته صورت پذیرفت و ۲ </a:t>
            </a:r>
            <a:r>
              <a:rPr lang="fa-IR" sz="1400" dirty="0" smtClean="0">
                <a:cs typeface="B Nazanin" panose="00000400000000000000" pitchFamily="2" charset="-78"/>
              </a:rPr>
              <a:t>از </a:t>
            </a:r>
            <a:r>
              <a:rPr lang="fa-IR" sz="1400" dirty="0">
                <a:cs typeface="B Nazanin" panose="00000400000000000000" pitchFamily="2" charset="-78"/>
              </a:rPr>
              <a:t>منابع ثانویه نیز به مصاحبه‌ها برای بررسی و کدگذاری اضافه گردیدند.</a:t>
            </a:r>
            <a:endParaRPr lang="en-US" sz="1400" dirty="0">
              <a:cs typeface="B Nazanin" panose="00000400000000000000" pitchFamily="2" charset="-78"/>
            </a:endParaRPr>
          </a:p>
          <a:p>
            <a:pPr algn="just" rtl="1"/>
            <a:endParaRPr lang="en-US" sz="1400" dirty="0">
              <a:cs typeface="B Nazanin" panose="00000400000000000000" pitchFamily="2" charset="-78"/>
            </a:endParaRPr>
          </a:p>
          <a:p>
            <a:pPr algn="just" rtl="1"/>
            <a:endParaRPr lang="en-US" sz="1400" b="1" dirty="0">
              <a:cs typeface="B Nazanin" panose="00000400000000000000" pitchFamily="2" charset="-78"/>
            </a:endParaRPr>
          </a:p>
        </p:txBody>
      </p:sp>
      <p:sp>
        <p:nvSpPr>
          <p:cNvPr id="14" name="TextBox 14"/>
          <p:cNvSpPr txBox="1"/>
          <p:nvPr/>
        </p:nvSpPr>
        <p:spPr>
          <a:xfrm>
            <a:off x="381000" y="3307487"/>
            <a:ext cx="3962400" cy="4160113"/>
          </a:xfrm>
          <a:prstGeom prst="rect">
            <a:avLst/>
          </a:prstGeom>
        </p:spPr>
        <p:txBody>
          <a:bodyPr wrap="square" lIns="0" tIns="0" rIns="0" bIns="0" rtlCol="0" anchor="t">
            <a:spAutoFit/>
          </a:bodyPr>
          <a:lstStyle/>
          <a:p>
            <a:pPr algn="just" rtl="1">
              <a:lnSpc>
                <a:spcPts val="2204"/>
              </a:lnSpc>
            </a:pPr>
            <a:r>
              <a:rPr lang="fa-IR" sz="1600" dirty="0" smtClean="0">
                <a:solidFill>
                  <a:srgbClr val="000000"/>
                </a:solidFill>
                <a:latin typeface="Times New Roman" panose="02020603050405020304" pitchFamily="18" charset="0"/>
                <a:cs typeface="B Titr" panose="00000700000000000000" pitchFamily="2" charset="-78"/>
              </a:rPr>
              <a:t>   نتایج و یافته های پژوهش:</a:t>
            </a:r>
          </a:p>
          <a:p>
            <a:pPr algn="just" rtl="1"/>
            <a:r>
              <a:rPr lang="fa-IR" sz="1400" dirty="0">
                <a:cs typeface="B Nazanin" panose="00000400000000000000" pitchFamily="2" charset="-78"/>
              </a:rPr>
              <a:t>پس از کدگذاری باز، کدهای مرتبط با هم با توجه به یادداشت‌ها و زمینه مورد بحث در هر بخش، در یک دسته‌بندی مشخص قرار گرفتند. عنوان هردسته از کدها نشان‌دهنده مفهوم و پیام کدهای زیرمجموعه می‌باشد که درواقع خود یک کد می‌باشد که ممکن است در خلال مطالب بارها به صورت مستقل به آن اشاره شده باشد. دسته‌بندی نهایی کدها موجب پیدا شدن ابعاد مدل موردنظر می‌گردد که </a:t>
            </a:r>
            <a:r>
              <a:rPr lang="fa-IR" sz="1400" dirty="0" smtClean="0">
                <a:cs typeface="B Nazanin" panose="00000400000000000000" pitchFamily="2" charset="-78"/>
              </a:rPr>
              <a:t>مهم ترین این عوامل به شرح </a:t>
            </a:r>
            <a:r>
              <a:rPr lang="fa-IR" sz="1400" dirty="0">
                <a:cs typeface="B Nazanin" panose="00000400000000000000" pitchFamily="2" charset="-78"/>
              </a:rPr>
              <a:t>زیر می‌باشند:</a:t>
            </a:r>
            <a:endParaRPr lang="en-US" sz="1400" dirty="0">
              <a:cs typeface="B Nazanin" panose="00000400000000000000" pitchFamily="2" charset="-78"/>
            </a:endParaRPr>
          </a:p>
          <a:p>
            <a:pPr algn="just" rtl="1"/>
            <a:r>
              <a:rPr lang="fa-IR" sz="1400" dirty="0" smtClean="0">
                <a:cs typeface="B Nazanin" panose="00000400000000000000" pitchFamily="2" charset="-78"/>
              </a:rPr>
              <a:t>*</a:t>
            </a:r>
            <a:r>
              <a:rPr lang="ar-SA" sz="1400" dirty="0" smtClean="0">
                <a:cs typeface="B Nazanin" panose="00000400000000000000" pitchFamily="2" charset="-78"/>
              </a:rPr>
              <a:t>فرايند-53بار</a:t>
            </a:r>
            <a:r>
              <a:rPr lang="fa-IR" sz="1400" dirty="0" smtClean="0">
                <a:cs typeface="B Nazanin" panose="00000400000000000000" pitchFamily="2" charset="-78"/>
              </a:rPr>
              <a:t>:دسته </a:t>
            </a:r>
            <a:r>
              <a:rPr lang="fa-IR" sz="1400" dirty="0">
                <a:cs typeface="B Nazanin" panose="00000400000000000000" pitchFamily="2" charset="-78"/>
              </a:rPr>
              <a:t>بندی تکنولوژیک و </a:t>
            </a:r>
            <a:r>
              <a:rPr lang="fa-IR" sz="1400" dirty="0" smtClean="0">
                <a:cs typeface="B Nazanin" panose="00000400000000000000" pitchFamily="2" charset="-78"/>
              </a:rPr>
              <a:t>مخاطب</a:t>
            </a:r>
            <a:r>
              <a:rPr lang="fa-IR" sz="1400" dirty="0">
                <a:cs typeface="B Nazanin" panose="00000400000000000000" pitchFamily="2" charset="-78"/>
              </a:rPr>
              <a:t>-</a:t>
            </a:r>
            <a:r>
              <a:rPr lang="fa-IR" sz="1400" dirty="0" smtClean="0">
                <a:cs typeface="B Nazanin" panose="00000400000000000000" pitchFamily="2" charset="-78"/>
              </a:rPr>
              <a:t>شکست پروژه-تعریف </a:t>
            </a:r>
            <a:r>
              <a:rPr lang="fa-IR" sz="1400" dirty="0">
                <a:cs typeface="B Nazanin" panose="00000400000000000000" pitchFamily="2" charset="-78"/>
              </a:rPr>
              <a:t>دقیق </a:t>
            </a:r>
            <a:r>
              <a:rPr lang="fa-IR" sz="1400" dirty="0" smtClean="0">
                <a:cs typeface="B Nazanin" panose="00000400000000000000" pitchFamily="2" charset="-78"/>
              </a:rPr>
              <a:t>مسئله-استخراج </a:t>
            </a:r>
            <a:r>
              <a:rPr lang="fa-IR" sz="1400" dirty="0">
                <a:cs typeface="B Nazanin" panose="00000400000000000000" pitchFamily="2" charset="-78"/>
              </a:rPr>
              <a:t>پاسخ نهایی از پروژه های شکسته </a:t>
            </a:r>
            <a:r>
              <a:rPr lang="fa-IR" sz="1400" dirty="0" smtClean="0">
                <a:cs typeface="B Nazanin" panose="00000400000000000000" pitchFamily="2" charset="-78"/>
              </a:rPr>
              <a:t>شده-استخراج نیاز*</a:t>
            </a:r>
            <a:r>
              <a:rPr lang="ar-SA" sz="1400" dirty="0" smtClean="0">
                <a:cs typeface="B Nazanin" panose="00000400000000000000" pitchFamily="2" charset="-78"/>
              </a:rPr>
              <a:t>چالش ها-44بار</a:t>
            </a:r>
            <a:r>
              <a:rPr lang="fa-IR" sz="1400" dirty="0">
                <a:cs typeface="B Nazanin" panose="00000400000000000000" pitchFamily="2" charset="-78"/>
              </a:rPr>
              <a:t>:</a:t>
            </a:r>
            <a:r>
              <a:rPr lang="fa-IR" sz="1400" dirty="0" smtClean="0">
                <a:cs typeface="B Nazanin" panose="00000400000000000000" pitchFamily="2" charset="-78"/>
              </a:rPr>
              <a:t>حقوق </a:t>
            </a:r>
            <a:r>
              <a:rPr lang="fa-IR" sz="1400" dirty="0">
                <a:cs typeface="B Nazanin" panose="00000400000000000000" pitchFamily="2" charset="-78"/>
              </a:rPr>
              <a:t>مالکیت </a:t>
            </a:r>
            <a:r>
              <a:rPr lang="fa-IR" sz="1400" dirty="0" smtClean="0">
                <a:cs typeface="B Nazanin" panose="00000400000000000000" pitchFamily="2" charset="-78"/>
              </a:rPr>
              <a:t>معنوی</a:t>
            </a:r>
            <a:r>
              <a:rPr lang="fa-IR" sz="1400" dirty="0">
                <a:cs typeface="B Nazanin" panose="00000400000000000000" pitchFamily="2" charset="-78"/>
              </a:rPr>
              <a:t>-</a:t>
            </a:r>
            <a:r>
              <a:rPr lang="fa-IR" sz="1400" dirty="0" smtClean="0">
                <a:cs typeface="B Nazanin" panose="00000400000000000000" pitchFamily="2" charset="-78"/>
              </a:rPr>
              <a:t>زمانبر بودن</a:t>
            </a:r>
            <a:r>
              <a:rPr lang="fa-IR" sz="1400" dirty="0">
                <a:cs typeface="B Nazanin" panose="00000400000000000000" pitchFamily="2" charset="-78"/>
              </a:rPr>
              <a:t>-</a:t>
            </a:r>
            <a:r>
              <a:rPr lang="fa-IR" sz="1400" dirty="0" smtClean="0">
                <a:cs typeface="B Nazanin" panose="00000400000000000000" pitchFamily="2" charset="-78"/>
              </a:rPr>
              <a:t>گستردگی ابزار-ترس </a:t>
            </a:r>
            <a:r>
              <a:rPr lang="fa-IR" sz="1400" dirty="0">
                <a:cs typeface="B Nazanin" panose="00000400000000000000" pitchFamily="2" charset="-78"/>
              </a:rPr>
              <a:t>شرکت های داخلی از </a:t>
            </a:r>
            <a:r>
              <a:rPr lang="fa-IR" sz="1400" dirty="0" smtClean="0">
                <a:cs typeface="B Nazanin" panose="00000400000000000000" pitchFamily="2" charset="-78"/>
              </a:rPr>
              <a:t>همکاری</a:t>
            </a:r>
            <a:r>
              <a:rPr lang="fa-IR" sz="1400" dirty="0">
                <a:cs typeface="B Nazanin" panose="00000400000000000000" pitchFamily="2" charset="-78"/>
              </a:rPr>
              <a:t>-</a:t>
            </a:r>
            <a:r>
              <a:rPr lang="fa-IR" sz="1400" dirty="0" smtClean="0">
                <a:cs typeface="B Nazanin" panose="00000400000000000000" pitchFamily="2" charset="-78"/>
              </a:rPr>
              <a:t>عدم </a:t>
            </a:r>
            <a:r>
              <a:rPr lang="fa-IR" sz="1400" dirty="0">
                <a:cs typeface="B Nazanin" panose="00000400000000000000" pitchFamily="2" charset="-78"/>
              </a:rPr>
              <a:t>وجود بانک اطلاعاتی داخل و خارج از </a:t>
            </a:r>
            <a:r>
              <a:rPr lang="fa-IR" sz="1400" dirty="0" smtClean="0">
                <a:cs typeface="B Nazanin" panose="00000400000000000000" pitchFamily="2" charset="-78"/>
              </a:rPr>
              <a:t>سازمان</a:t>
            </a:r>
            <a:r>
              <a:rPr lang="fa-IR" sz="1400" dirty="0">
                <a:cs typeface="B Nazanin" panose="00000400000000000000" pitchFamily="2" charset="-78"/>
              </a:rPr>
              <a:t>*</a:t>
            </a:r>
            <a:r>
              <a:rPr lang="ar-SA" sz="1400" dirty="0" smtClean="0">
                <a:cs typeface="B Nazanin" panose="00000400000000000000" pitchFamily="2" charset="-78"/>
              </a:rPr>
              <a:t>استراتژی نوآوری-27بار</a:t>
            </a:r>
            <a:r>
              <a:rPr lang="fa-IR" sz="1400" dirty="0" smtClean="0">
                <a:cs typeface="B Nazanin" panose="00000400000000000000" pitchFamily="2" charset="-78"/>
              </a:rPr>
              <a:t>:سرمایه </a:t>
            </a:r>
            <a:r>
              <a:rPr lang="fa-IR" sz="1400" dirty="0">
                <a:cs typeface="B Nazanin" panose="00000400000000000000" pitchFamily="2" charset="-78"/>
              </a:rPr>
              <a:t>گذاری های بلند </a:t>
            </a:r>
            <a:r>
              <a:rPr lang="fa-IR" sz="1400" dirty="0" smtClean="0">
                <a:cs typeface="B Nazanin" panose="00000400000000000000" pitchFamily="2" charset="-78"/>
              </a:rPr>
              <a:t>مدت</a:t>
            </a:r>
            <a:r>
              <a:rPr lang="fa-IR" sz="1400" dirty="0">
                <a:cs typeface="B Nazanin" panose="00000400000000000000" pitchFamily="2" charset="-78"/>
              </a:rPr>
              <a:t>-</a:t>
            </a:r>
            <a:r>
              <a:rPr lang="fa-IR" sz="1400" dirty="0" smtClean="0">
                <a:cs typeface="B Nazanin" panose="00000400000000000000" pitchFamily="2" charset="-78"/>
              </a:rPr>
              <a:t>استفاده </a:t>
            </a:r>
            <a:r>
              <a:rPr lang="fa-IR" sz="1400" dirty="0">
                <a:cs typeface="B Nazanin" panose="00000400000000000000" pitchFamily="2" charset="-78"/>
              </a:rPr>
              <a:t>از نقشه راه </a:t>
            </a:r>
            <a:r>
              <a:rPr lang="fa-IR" sz="1400" dirty="0" smtClean="0">
                <a:cs typeface="B Nazanin" panose="00000400000000000000" pitchFamily="2" charset="-78"/>
              </a:rPr>
              <a:t>فناوری *</a:t>
            </a:r>
            <a:r>
              <a:rPr lang="ar-SA" sz="1400" dirty="0" smtClean="0">
                <a:cs typeface="B Nazanin" panose="00000400000000000000" pitchFamily="2" charset="-78"/>
              </a:rPr>
              <a:t>پیش نیاز-25بار</a:t>
            </a:r>
            <a:r>
              <a:rPr lang="fa-IR" sz="1400" dirty="0">
                <a:cs typeface="B Nazanin" panose="00000400000000000000" pitchFamily="2" charset="-78"/>
              </a:rPr>
              <a:t>:</a:t>
            </a:r>
            <a:r>
              <a:rPr lang="fa-IR" sz="1400" dirty="0" smtClean="0">
                <a:cs typeface="B Nazanin" panose="00000400000000000000" pitchFamily="2" charset="-78"/>
              </a:rPr>
              <a:t>ترویج </a:t>
            </a:r>
            <a:r>
              <a:rPr lang="fa-IR" sz="1400" dirty="0">
                <a:cs typeface="B Nazanin" panose="00000400000000000000" pitchFamily="2" charset="-78"/>
              </a:rPr>
              <a:t>فرهنگ نوآوری </a:t>
            </a:r>
            <a:r>
              <a:rPr lang="fa-IR" sz="1400" dirty="0" smtClean="0">
                <a:cs typeface="B Nazanin" panose="00000400000000000000" pitchFamily="2" charset="-78"/>
              </a:rPr>
              <a:t>باز</a:t>
            </a:r>
            <a:r>
              <a:rPr lang="fa-IR" sz="1400" dirty="0">
                <a:cs typeface="B Nazanin" panose="00000400000000000000" pitchFamily="2" charset="-78"/>
              </a:rPr>
              <a:t>-</a:t>
            </a:r>
            <a:r>
              <a:rPr lang="fa-IR" sz="1400" dirty="0" smtClean="0">
                <a:cs typeface="B Nazanin" panose="00000400000000000000" pitchFamily="2" charset="-78"/>
              </a:rPr>
              <a:t>تعریف </a:t>
            </a:r>
            <a:r>
              <a:rPr lang="fa-IR" sz="1400" dirty="0">
                <a:cs typeface="B Nazanin" panose="00000400000000000000" pitchFamily="2" charset="-78"/>
              </a:rPr>
              <a:t>نحوه قرار داد و </a:t>
            </a:r>
            <a:r>
              <a:rPr lang="fa-IR" sz="1400" dirty="0" smtClean="0">
                <a:cs typeface="B Nazanin" panose="00000400000000000000" pitchFamily="2" charset="-78"/>
              </a:rPr>
              <a:t>تعامل-تغییر </a:t>
            </a:r>
            <a:r>
              <a:rPr lang="fa-IR" sz="1400" dirty="0">
                <a:cs typeface="B Nazanin" panose="00000400000000000000" pitchFamily="2" charset="-78"/>
              </a:rPr>
              <a:t>مدل </a:t>
            </a:r>
            <a:r>
              <a:rPr lang="fa-IR" sz="1400" dirty="0" smtClean="0">
                <a:cs typeface="B Nazanin" panose="00000400000000000000" pitchFamily="2" charset="-78"/>
              </a:rPr>
              <a:t>ذهنی-نگاه سیستمی</a:t>
            </a:r>
            <a:r>
              <a:rPr lang="fa-IR" sz="1400" dirty="0">
                <a:cs typeface="B Nazanin" panose="00000400000000000000" pitchFamily="2" charset="-78"/>
              </a:rPr>
              <a:t>*</a:t>
            </a:r>
            <a:r>
              <a:rPr lang="ar-SA" sz="1400" dirty="0" smtClean="0">
                <a:cs typeface="B Nazanin" panose="00000400000000000000" pitchFamily="2" charset="-78"/>
              </a:rPr>
              <a:t>پیشنهادات </a:t>
            </a:r>
            <a:r>
              <a:rPr lang="ar-SA" sz="1400" dirty="0">
                <a:cs typeface="B Nazanin" panose="00000400000000000000" pitchFamily="2" charset="-78"/>
              </a:rPr>
              <a:t>و دستورالعمل های </a:t>
            </a:r>
            <a:r>
              <a:rPr lang="ar-SA" sz="1400" dirty="0" smtClean="0">
                <a:cs typeface="B Nazanin" panose="00000400000000000000" pitchFamily="2" charset="-78"/>
              </a:rPr>
              <a:t>راهبردی-22بار</a:t>
            </a:r>
            <a:r>
              <a:rPr lang="fa-IR" sz="1400" dirty="0">
                <a:cs typeface="B Nazanin" panose="00000400000000000000" pitchFamily="2" charset="-78"/>
              </a:rPr>
              <a:t>:</a:t>
            </a:r>
            <a:r>
              <a:rPr lang="fa-IR" sz="1400" dirty="0" smtClean="0">
                <a:cs typeface="B Nazanin" panose="00000400000000000000" pitchFamily="2" charset="-78"/>
              </a:rPr>
              <a:t>تعریف </a:t>
            </a:r>
            <a:r>
              <a:rPr lang="fa-IR" sz="1400" dirty="0">
                <a:cs typeface="B Nazanin" panose="00000400000000000000" pitchFamily="2" charset="-78"/>
              </a:rPr>
              <a:t>انگیزاننده مناسب -</a:t>
            </a:r>
            <a:r>
              <a:rPr lang="fa-IR" sz="1400" dirty="0" smtClean="0">
                <a:cs typeface="B Nazanin" panose="00000400000000000000" pitchFamily="2" charset="-78"/>
              </a:rPr>
              <a:t>نیاز </a:t>
            </a:r>
            <a:r>
              <a:rPr lang="fa-IR" sz="1400" dirty="0">
                <a:cs typeface="B Nazanin" panose="00000400000000000000" pitchFamily="2" charset="-78"/>
              </a:rPr>
              <a:t>به تغييرات سازمانی </a:t>
            </a:r>
            <a:r>
              <a:rPr lang="fa-IR" sz="1400" dirty="0" smtClean="0">
                <a:cs typeface="B Nazanin" panose="00000400000000000000" pitchFamily="2" charset="-78"/>
              </a:rPr>
              <a:t>عظیمی-شبکه </a:t>
            </a:r>
            <a:r>
              <a:rPr lang="fa-IR" sz="1400" dirty="0">
                <a:cs typeface="B Nazanin" panose="00000400000000000000" pitchFamily="2" charset="-78"/>
              </a:rPr>
              <a:t>سازی و بانک </a:t>
            </a:r>
            <a:r>
              <a:rPr lang="fa-IR" sz="1400" dirty="0" smtClean="0">
                <a:cs typeface="B Nazanin" panose="00000400000000000000" pitchFamily="2" charset="-78"/>
              </a:rPr>
              <a:t>اطلاعات</a:t>
            </a:r>
            <a:r>
              <a:rPr lang="fa-IR" sz="1400" dirty="0">
                <a:cs typeface="B Nazanin" panose="00000400000000000000" pitchFamily="2" charset="-78"/>
              </a:rPr>
              <a:t>*</a:t>
            </a:r>
            <a:r>
              <a:rPr lang="ar-SA" sz="1400" dirty="0" smtClean="0">
                <a:cs typeface="B Nazanin" panose="00000400000000000000" pitchFamily="2" charset="-78"/>
              </a:rPr>
              <a:t>بازیگران-16بار</a:t>
            </a:r>
            <a:r>
              <a:rPr lang="fa-IR" sz="1400" dirty="0" smtClean="0">
                <a:cs typeface="B Nazanin" panose="00000400000000000000" pitchFamily="2" charset="-78"/>
              </a:rPr>
              <a:t>:</a:t>
            </a:r>
            <a:r>
              <a:rPr lang="fa-IR" sz="1400" dirty="0">
                <a:cs typeface="B Nazanin" panose="00000400000000000000" pitchFamily="2" charset="-78"/>
              </a:rPr>
              <a:t> </a:t>
            </a:r>
            <a:r>
              <a:rPr lang="fa-IR" sz="1400" dirty="0" smtClean="0">
                <a:cs typeface="B Nazanin" panose="00000400000000000000" pitchFamily="2" charset="-78"/>
              </a:rPr>
              <a:t>همکاری </a:t>
            </a:r>
            <a:r>
              <a:rPr lang="fa-IR" sz="1400" dirty="0">
                <a:cs typeface="B Nazanin" panose="00000400000000000000" pitchFamily="2" charset="-78"/>
              </a:rPr>
              <a:t>با نهادهای </a:t>
            </a:r>
            <a:r>
              <a:rPr lang="fa-IR" sz="1400" dirty="0" smtClean="0">
                <a:cs typeface="B Nazanin" panose="00000400000000000000" pitchFamily="2" charset="-78"/>
              </a:rPr>
              <a:t>حکومتی</a:t>
            </a:r>
            <a:r>
              <a:rPr lang="fa-IR" sz="1400" dirty="0">
                <a:cs typeface="B Nazanin" panose="00000400000000000000" pitchFamily="2" charset="-78"/>
              </a:rPr>
              <a:t>-</a:t>
            </a:r>
            <a:r>
              <a:rPr lang="fa-IR" sz="1400" dirty="0" smtClean="0">
                <a:cs typeface="B Nazanin" panose="00000400000000000000" pitchFamily="2" charset="-78"/>
              </a:rPr>
              <a:t>استفاده </a:t>
            </a:r>
            <a:r>
              <a:rPr lang="fa-IR" sz="1400" dirty="0">
                <a:cs typeface="B Nazanin" panose="00000400000000000000" pitchFamily="2" charset="-78"/>
              </a:rPr>
              <a:t>از نهادهای </a:t>
            </a:r>
            <a:r>
              <a:rPr lang="fa-IR" sz="1400" dirty="0" smtClean="0">
                <a:cs typeface="B Nazanin" panose="00000400000000000000" pitchFamily="2" charset="-78"/>
              </a:rPr>
              <a:t>داخلی-استفاده </a:t>
            </a:r>
            <a:r>
              <a:rPr lang="fa-IR" sz="1400" dirty="0">
                <a:cs typeface="B Nazanin" panose="00000400000000000000" pitchFamily="2" charset="-78"/>
              </a:rPr>
              <a:t>از همکارهای خصوصی </a:t>
            </a:r>
            <a:r>
              <a:rPr lang="fa-IR" sz="1400" dirty="0" smtClean="0">
                <a:cs typeface="B Nazanin" panose="00000400000000000000" pitchFamily="2" charset="-78"/>
              </a:rPr>
              <a:t>دفاع</a:t>
            </a:r>
            <a:endParaRPr lang="en-US" sz="1400" dirty="0">
              <a:cs typeface="B Nazanin" panose="00000400000000000000" pitchFamily="2" charset="-78"/>
            </a:endParaRPr>
          </a:p>
        </p:txBody>
      </p:sp>
      <p:sp>
        <p:nvSpPr>
          <p:cNvPr id="23" name="Rounded Rectangle 22"/>
          <p:cNvSpPr/>
          <p:nvPr/>
        </p:nvSpPr>
        <p:spPr>
          <a:xfrm>
            <a:off x="320582" y="7910996"/>
            <a:ext cx="4120957" cy="4148832"/>
          </a:xfrm>
          <a:prstGeom prst="roundRect">
            <a:avLst/>
          </a:prstGeom>
          <a:noFill/>
          <a:ln>
            <a:solidFill>
              <a:srgbClr val="007E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TextBox 14"/>
          <p:cNvSpPr txBox="1"/>
          <p:nvPr/>
        </p:nvSpPr>
        <p:spPr>
          <a:xfrm>
            <a:off x="355610" y="8031635"/>
            <a:ext cx="4038189" cy="4000198"/>
          </a:xfrm>
          <a:prstGeom prst="rect">
            <a:avLst/>
          </a:prstGeom>
        </p:spPr>
        <p:txBody>
          <a:bodyPr wrap="square" lIns="0" tIns="0" rIns="0" bIns="0" rtlCol="0" anchor="t">
            <a:spAutoFit/>
          </a:bodyPr>
          <a:lstStyle/>
          <a:p>
            <a:pPr algn="just" rtl="1">
              <a:lnSpc>
                <a:spcPts val="2204"/>
              </a:lnSpc>
            </a:pPr>
            <a:r>
              <a:rPr lang="fa-IR" sz="1600" dirty="0" smtClean="0">
                <a:solidFill>
                  <a:srgbClr val="000000"/>
                </a:solidFill>
                <a:latin typeface="Times New Roman" panose="02020603050405020304" pitchFamily="18" charset="0"/>
                <a:cs typeface="B Titr" panose="00000700000000000000" pitchFamily="2" charset="-78"/>
              </a:rPr>
              <a:t>      نتیجه گیری:</a:t>
            </a:r>
          </a:p>
          <a:p>
            <a:pPr algn="just" rtl="1"/>
            <a:r>
              <a:rPr lang="fa-IR" sz="1270" dirty="0">
                <a:cs typeface="B Nazanin" panose="00000400000000000000" pitchFamily="2" charset="-78"/>
              </a:rPr>
              <a:t>برای رسیدن به این مهم لازم است تا از دو ابزار بهره ببریم: ۱-نگاه </a:t>
            </a:r>
            <a:r>
              <a:rPr lang="fa-IR" sz="1270" dirty="0" smtClean="0">
                <a:cs typeface="B Nazanin" panose="00000400000000000000" pitchFamily="2" charset="-78"/>
              </a:rPr>
              <a:t>سیستمی۲-مدل ذهنی.در </a:t>
            </a:r>
            <a:r>
              <a:rPr lang="fa-IR" sz="1270" dirty="0">
                <a:cs typeface="B Nazanin" panose="00000400000000000000" pitchFamily="2" charset="-78"/>
              </a:rPr>
              <a:t>قدم بعدی باید بدانیم استراتژی نوآوری سازمان چه حدود و مرزهایی </a:t>
            </a:r>
            <a:r>
              <a:rPr lang="fa-IR" sz="1270" dirty="0" smtClean="0">
                <a:cs typeface="B Nazanin" panose="00000400000000000000" pitchFamily="2" charset="-78"/>
              </a:rPr>
              <a:t>دارد. برای </a:t>
            </a:r>
            <a:r>
              <a:rPr lang="fa-IR" sz="1270" dirty="0">
                <a:cs typeface="B Nazanin" panose="00000400000000000000" pitchFamily="2" charset="-78"/>
              </a:rPr>
              <a:t>ین منظور ضروری است تا زیست‌بوم نوآوری سازمان فراهم گردد(پورتفولیوی نوآوری، طرح نوآوری، چارچوب نوآوری، حسابداری نوآوری و رویه نوآوری) تا متناسب با اهداف و استراتژی سازمان گام‌ها برداشته شوند. همچنین بررسی نقشه‌راه‌های فناوری موجود و یا جدید(در صورت نیاز) به سازمان کمک می‌کند تا قبل از این که نیازهایش گلوگاهی شود، آن‌ها را شناسایی کند(نیازهای رو به آینده) و با فرصت و تامل بیشتری این نیازها را به بهترین نحو برطرف </a:t>
            </a:r>
            <a:r>
              <a:rPr lang="fa-IR" sz="1270" dirty="0" smtClean="0">
                <a:cs typeface="B Nazanin" panose="00000400000000000000" pitchFamily="2" charset="-78"/>
              </a:rPr>
              <a:t>سازد</a:t>
            </a:r>
            <a:r>
              <a:rPr lang="fa-IR" sz="1270" dirty="0">
                <a:cs typeface="B Nazanin" panose="00000400000000000000" pitchFamily="2" charset="-78"/>
              </a:rPr>
              <a:t>ضروری است نحوه تعامل با هردسته از مخاطبان و چگونگی متن قرارداد‌ها از قبل تعریف شده باشد تا سوءتفاهم و مشکلی در مسیر انجام پروژه </a:t>
            </a:r>
            <a:r>
              <a:rPr lang="fa-IR" sz="1270" dirty="0" smtClean="0">
                <a:cs typeface="B Nazanin" panose="00000400000000000000" pitchFamily="2" charset="-78"/>
              </a:rPr>
              <a:t>پیش‌نیاید.</a:t>
            </a:r>
            <a:r>
              <a:rPr lang="fa-IR" sz="1270" dirty="0">
                <a:cs typeface="B Nazanin" panose="00000400000000000000" pitchFamily="2" charset="-78"/>
              </a:rPr>
              <a:t> </a:t>
            </a:r>
            <a:r>
              <a:rPr lang="fa-IR" sz="1270" dirty="0" smtClean="0">
                <a:cs typeface="B Nazanin" panose="00000400000000000000" pitchFamily="2" charset="-78"/>
              </a:rPr>
              <a:t>یکی </a:t>
            </a:r>
            <a:r>
              <a:rPr lang="fa-IR" sz="1270" dirty="0">
                <a:cs typeface="B Nazanin" panose="00000400000000000000" pitchFamily="2" charset="-78"/>
              </a:rPr>
              <a:t>از بزرگترین معضلات و چالش‌ها در مسیر نوآوری باز رعایت حقوق مالکیت معنوی </a:t>
            </a:r>
            <a:r>
              <a:rPr lang="fa-IR" sz="1270" dirty="0" smtClean="0">
                <a:cs typeface="B Nazanin" panose="00000400000000000000" pitchFamily="2" charset="-78"/>
              </a:rPr>
              <a:t>می‌باشد، لذا باید این مسئله برطرف گردد. اولین </a:t>
            </a:r>
            <a:r>
              <a:rPr lang="fa-IR" sz="1270" dirty="0">
                <a:cs typeface="B Nazanin" panose="00000400000000000000" pitchFamily="2" charset="-78"/>
              </a:rPr>
              <a:t>گام در اجرا ریشه‌یابی دقیق نیاز است. </a:t>
            </a:r>
            <a:r>
              <a:rPr lang="fa-IR" sz="1270" dirty="0" smtClean="0">
                <a:cs typeface="B Nazanin" panose="00000400000000000000" pitchFamily="2" charset="-78"/>
              </a:rPr>
              <a:t>در </a:t>
            </a:r>
            <a:r>
              <a:rPr lang="fa-IR" sz="1270" dirty="0">
                <a:cs typeface="B Nazanin" panose="00000400000000000000" pitchFamily="2" charset="-78"/>
              </a:rPr>
              <a:t>گام بعدی بررسی می‌کنیم که هر پروژه بر اساس ماهیت و دسته‌بندی مورد نظر، متناسب با نوآوری باز است یا بسته. </a:t>
            </a:r>
            <a:r>
              <a:rPr lang="fa-IR" sz="1270" dirty="0" smtClean="0">
                <a:cs typeface="B Nazanin" panose="00000400000000000000" pitchFamily="2" charset="-78"/>
              </a:rPr>
              <a:t>اگر </a:t>
            </a:r>
            <a:r>
              <a:rPr lang="fa-IR" sz="1270" dirty="0">
                <a:cs typeface="B Nazanin" panose="00000400000000000000" pitchFamily="2" charset="-78"/>
              </a:rPr>
              <a:t>راه حل نوآوری باز بود، پروژه‌ها گروه‌بندی می‌شوند و با ابزار متناسب ببه کانال‌های نوآوری باز سپرده </a:t>
            </a:r>
            <a:r>
              <a:rPr lang="fa-IR" sz="1270" dirty="0" smtClean="0">
                <a:cs typeface="B Nazanin" panose="00000400000000000000" pitchFamily="2" charset="-78"/>
              </a:rPr>
              <a:t>می‌شوند.در </a:t>
            </a:r>
            <a:r>
              <a:rPr lang="fa-IR" sz="1270" dirty="0">
                <a:cs typeface="B Nazanin" panose="00000400000000000000" pitchFamily="2" charset="-78"/>
              </a:rPr>
              <a:t>مرحله بعد پاسخ‌ پروژه‌ها از هر کانال مربوط دریافت می‌گردد، بهینه می‌شود، نمونه‌سازی اولیه صورت می‌گیرد و پاسخ نهایی هر پروژه جمع‌بندی می‌گردد. </a:t>
            </a:r>
            <a:endParaRPr lang="en-US" sz="1270" dirty="0">
              <a:cs typeface="B Nazanin" panose="00000400000000000000" pitchFamily="2" charset="-78"/>
            </a:endParaRPr>
          </a:p>
          <a:p>
            <a:endParaRPr lang="en-US" dirty="0"/>
          </a:p>
        </p:txBody>
      </p:sp>
      <p:sp>
        <p:nvSpPr>
          <p:cNvPr id="25" name="Rounded Rectangle 24"/>
          <p:cNvSpPr/>
          <p:nvPr/>
        </p:nvSpPr>
        <p:spPr>
          <a:xfrm>
            <a:off x="327035" y="12219943"/>
            <a:ext cx="4120957" cy="4563594"/>
          </a:xfrm>
          <a:prstGeom prst="roundRect">
            <a:avLst/>
          </a:prstGeom>
          <a:noFill/>
          <a:ln>
            <a:solidFill>
              <a:srgbClr val="007E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TextBox 14"/>
          <p:cNvSpPr txBox="1"/>
          <p:nvPr/>
        </p:nvSpPr>
        <p:spPr>
          <a:xfrm>
            <a:off x="392290" y="12250372"/>
            <a:ext cx="4029838" cy="4237057"/>
          </a:xfrm>
          <a:prstGeom prst="rect">
            <a:avLst/>
          </a:prstGeom>
        </p:spPr>
        <p:txBody>
          <a:bodyPr wrap="square" lIns="0" tIns="0" rIns="0" bIns="0" rtlCol="0" anchor="t">
            <a:spAutoFit/>
          </a:bodyPr>
          <a:lstStyle/>
          <a:p>
            <a:r>
              <a:rPr lang="en-SG" sz="1600" b="1" dirty="0" smtClean="0">
                <a:latin typeface="Times New Roman" panose="02020603050405020304" pitchFamily="18" charset="0"/>
                <a:cs typeface="Times New Roman" panose="02020603050405020304" pitchFamily="18" charset="0"/>
              </a:rPr>
              <a:t>      Designing </a:t>
            </a:r>
            <a:r>
              <a:rPr lang="en-SG" sz="1600" b="1" dirty="0">
                <a:latin typeface="Times New Roman" panose="02020603050405020304" pitchFamily="18" charset="0"/>
                <a:cs typeface="Times New Roman" panose="02020603050405020304" pitchFamily="18" charset="0"/>
              </a:rPr>
              <a:t>the model of answering to the </a:t>
            </a:r>
            <a:r>
              <a:rPr lang="en-SG" sz="1600" b="1" dirty="0" smtClean="0">
                <a:latin typeface="Times New Roman" panose="02020603050405020304" pitchFamily="18" charset="0"/>
                <a:cs typeface="Times New Roman" panose="02020603050405020304" pitchFamily="18" charset="0"/>
              </a:rPr>
              <a:t>         technological </a:t>
            </a:r>
            <a:r>
              <a:rPr lang="en-SG" sz="1600" b="1" dirty="0">
                <a:latin typeface="Times New Roman" panose="02020603050405020304" pitchFamily="18" charset="0"/>
                <a:cs typeface="Times New Roman" panose="02020603050405020304" pitchFamily="18" charset="0"/>
              </a:rPr>
              <a:t>challenges of defence industry by considering the open innovation approach</a:t>
            </a:r>
            <a:endParaRPr lang="en-US" sz="1600" dirty="0">
              <a:latin typeface="Times New Roman" panose="02020603050405020304" pitchFamily="18" charset="0"/>
              <a:cs typeface="Times New Roman" panose="02020603050405020304" pitchFamily="18" charset="0"/>
            </a:endParaRPr>
          </a:p>
          <a:p>
            <a:pPr algn="just">
              <a:lnSpc>
                <a:spcPts val="2204"/>
              </a:lnSpc>
            </a:pPr>
            <a:r>
              <a:rPr lang="en-US" sz="1600" b="1" dirty="0" smtClean="0">
                <a:solidFill>
                  <a:srgbClr val="000000"/>
                </a:solidFill>
                <a:latin typeface="Times New Roman" panose="02020603050405020304" pitchFamily="18" charset="0"/>
                <a:cs typeface="B Titr" panose="00000700000000000000" pitchFamily="2" charset="-78"/>
              </a:rPr>
              <a:t>Abstract:</a:t>
            </a:r>
          </a:p>
          <a:p>
            <a:pPr algn="just"/>
            <a:r>
              <a:rPr lang="en-SG" sz="1100" dirty="0">
                <a:latin typeface="Times New Roman" panose="02020603050405020304" pitchFamily="18" charset="0"/>
                <a:cs typeface="Times New Roman" panose="02020603050405020304" pitchFamily="18" charset="0"/>
              </a:rPr>
              <a:t>Organizational environments are becoming more and more complex and chaotic, which is due to both the multiplicity of environmental factors and rapid and unpredictable changes in the environment. </a:t>
            </a:r>
            <a:r>
              <a:rPr lang="en-SG" sz="1100" dirty="0" smtClean="0">
                <a:latin typeface="Times New Roman" panose="02020603050405020304" pitchFamily="18" charset="0"/>
                <a:cs typeface="Times New Roman" panose="02020603050405020304" pitchFamily="18" charset="0"/>
              </a:rPr>
              <a:t>The </a:t>
            </a:r>
            <a:r>
              <a:rPr lang="en-SG" sz="1100" dirty="0">
                <a:latin typeface="Times New Roman" panose="02020603050405020304" pitchFamily="18" charset="0"/>
                <a:cs typeface="Times New Roman" panose="02020603050405020304" pitchFamily="18" charset="0"/>
              </a:rPr>
              <a:t>purpose of this study is to design a model to respond to the technological challenges of the </a:t>
            </a:r>
            <a:r>
              <a:rPr lang="en-SG" sz="1100" dirty="0" smtClean="0">
                <a:latin typeface="Times New Roman" panose="02020603050405020304" pitchFamily="18" charset="0"/>
                <a:cs typeface="Times New Roman" panose="02020603050405020304" pitchFamily="18" charset="0"/>
              </a:rPr>
              <a:t>defence </a:t>
            </a:r>
            <a:r>
              <a:rPr lang="en-SG" sz="1100" dirty="0">
                <a:latin typeface="Times New Roman" panose="02020603050405020304" pitchFamily="18" charset="0"/>
                <a:cs typeface="Times New Roman" panose="02020603050405020304" pitchFamily="18" charset="0"/>
              </a:rPr>
              <a:t>industry using an open innovation </a:t>
            </a:r>
            <a:r>
              <a:rPr lang="en-SG" sz="1100" dirty="0" smtClean="0">
                <a:latin typeface="Times New Roman" panose="02020603050405020304" pitchFamily="18" charset="0"/>
                <a:cs typeface="Times New Roman" panose="02020603050405020304" pitchFamily="18" charset="0"/>
              </a:rPr>
              <a:t>approach.</a:t>
            </a:r>
            <a:r>
              <a:rPr lang="en-US" sz="1100" dirty="0" smtClean="0">
                <a:latin typeface="Times New Roman" panose="02020603050405020304" pitchFamily="18" charset="0"/>
                <a:cs typeface="Times New Roman" panose="02020603050405020304" pitchFamily="18" charset="0"/>
              </a:rPr>
              <a:t>This </a:t>
            </a:r>
            <a:r>
              <a:rPr lang="en-US" sz="1100" dirty="0">
                <a:latin typeface="Times New Roman" panose="02020603050405020304" pitchFamily="18" charset="0"/>
                <a:cs typeface="Times New Roman" panose="02020603050405020304" pitchFamily="18" charset="0"/>
              </a:rPr>
              <a:t>study from the goal view is practical, from the time view is sectional and from the approach view is blended. In the qualitative part of the research, 14 semi-structured interviews and key documents in this field were examined using the content analysis method and the dimensions and the process of the model were extracted</a:t>
            </a:r>
            <a:r>
              <a:rPr lang="en-US" sz="1100" dirty="0" smtClean="0">
                <a:latin typeface="Times New Roman" panose="02020603050405020304" pitchFamily="18" charset="0"/>
                <a:cs typeface="Times New Roman" panose="02020603050405020304" pitchFamily="18" charset="0"/>
              </a:rPr>
              <a:t>. </a:t>
            </a:r>
            <a:r>
              <a:rPr lang="en-SG" sz="1100" dirty="0" smtClean="0">
                <a:latin typeface="Times New Roman" panose="02020603050405020304" pitchFamily="18" charset="0"/>
                <a:cs typeface="Times New Roman" panose="02020603050405020304" pitchFamily="18" charset="0"/>
              </a:rPr>
              <a:t>Research </a:t>
            </a:r>
            <a:r>
              <a:rPr lang="en-SG" sz="1100" dirty="0">
                <a:latin typeface="Times New Roman" panose="02020603050405020304" pitchFamily="18" charset="0"/>
                <a:cs typeface="Times New Roman" panose="02020603050405020304" pitchFamily="18" charset="0"/>
              </a:rPr>
              <a:t>findings show that factors such as creating an open innovation culture, preparing the external network, preparing the innovation ecosystem, and preparing the intellectual property rights framework are prerequisites for the executive model. It was also found that the most important steps of the implementation process are: accurate identification of the problem, Decomposing the root problem into several projects, categorizing the projects by nature, utilizing proper open innovation tools for each type of the projects according to the audiences, extracting the final answer from the project response set.</a:t>
            </a:r>
            <a:endParaRPr lang="en-US" sz="1100" dirty="0">
              <a:latin typeface="Times New Roman" panose="02020603050405020304" pitchFamily="18" charset="0"/>
              <a:cs typeface="Times New Roman" panose="02020603050405020304" pitchFamily="18" charset="0"/>
            </a:endParaRPr>
          </a:p>
        </p:txBody>
      </p:sp>
      <p:sp>
        <p:nvSpPr>
          <p:cNvPr id="27" name="Snip Diagonal Corner Rectangle 26"/>
          <p:cNvSpPr/>
          <p:nvPr/>
        </p:nvSpPr>
        <p:spPr>
          <a:xfrm>
            <a:off x="1443229" y="17163319"/>
            <a:ext cx="6100571" cy="941282"/>
          </a:xfrm>
          <a:prstGeom prst="snip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0800000" scaled="1"/>
            <a:tileRect/>
          </a:gra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11211" y="17190050"/>
            <a:ext cx="880189" cy="880189"/>
          </a:xfrm>
          <a:prstGeom prst="rect">
            <a:avLst/>
          </a:prstGeom>
        </p:spPr>
      </p:pic>
      <p:sp>
        <p:nvSpPr>
          <p:cNvPr id="29" name="TextBox 28"/>
          <p:cNvSpPr txBox="1"/>
          <p:nvPr/>
        </p:nvSpPr>
        <p:spPr>
          <a:xfrm>
            <a:off x="1665587" y="17301376"/>
            <a:ext cx="4706800" cy="261610"/>
          </a:xfrm>
          <a:prstGeom prst="rect">
            <a:avLst/>
          </a:prstGeom>
          <a:noFill/>
        </p:spPr>
        <p:txBody>
          <a:bodyPr wrap="square" rtlCol="0">
            <a:spAutoFit/>
          </a:bodyPr>
          <a:lstStyle/>
          <a:p>
            <a:pPr algn="ctr"/>
            <a:r>
              <a:rPr lang="en-US" sz="1100" b="1" dirty="0" smtClean="0">
                <a:latin typeface="Times New Roman" panose="02020603050405020304" pitchFamily="18" charset="0"/>
                <a:cs typeface="Times New Roman" panose="02020603050405020304" pitchFamily="18" charset="0"/>
              </a:rPr>
              <a:t>International Conference on Management of Technology and Innovation</a:t>
            </a:r>
            <a:endParaRPr lang="en-US" sz="11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931065" y="17630144"/>
            <a:ext cx="4175844" cy="369332"/>
          </a:xfrm>
          <a:prstGeom prst="rect">
            <a:avLst/>
          </a:prstGeom>
          <a:noFill/>
        </p:spPr>
        <p:txBody>
          <a:bodyPr wrap="square" rtlCol="0">
            <a:spAutoFit/>
          </a:bodyPr>
          <a:lstStyle/>
          <a:p>
            <a:pPr algn="ctr"/>
            <a:r>
              <a:rPr lang="en-US" sz="1800" b="1" dirty="0" smtClean="0">
                <a:latin typeface="Times New Roman" panose="02020603050405020304" pitchFamily="18" charset="0"/>
                <a:cs typeface="Times New Roman" panose="02020603050405020304" pitchFamily="18" charset="0"/>
              </a:rPr>
              <a:t>www.conference.iramot.ir</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1397</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B Nazanin</vt:lpstr>
      <vt:lpstr>Calibri</vt:lpstr>
      <vt:lpstr>Arimo Bold</vt:lpstr>
      <vt:lpstr>B Titr</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ASUS</dc:creator>
  <cp:lastModifiedBy>ASUS</cp:lastModifiedBy>
  <cp:revision>25</cp:revision>
  <dcterms:created xsi:type="dcterms:W3CDTF">2006-08-16T00:00:00Z</dcterms:created>
  <dcterms:modified xsi:type="dcterms:W3CDTF">2025-01-04T09:39:32Z</dcterms:modified>
  <dc:identifier>DAELlzSJ_gE</dc:identifier>
</cp:coreProperties>
</file>